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414141"/>
        </a:solidFill>
        <a:effectLst/>
        <a:uFillTx/>
        <a:latin typeface="Palatino"/>
        <a:ea typeface="Palatino"/>
        <a:cs typeface="Palatino"/>
        <a:sym typeface="Palatino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414141"/>
        </a:solidFill>
        <a:effectLst/>
        <a:uFillTx/>
        <a:latin typeface="Palatino"/>
        <a:ea typeface="Palatino"/>
        <a:cs typeface="Palatino"/>
        <a:sym typeface="Palatino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414141"/>
        </a:solidFill>
        <a:effectLst/>
        <a:uFillTx/>
        <a:latin typeface="Palatino"/>
        <a:ea typeface="Palatino"/>
        <a:cs typeface="Palatino"/>
        <a:sym typeface="Palatino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414141"/>
        </a:solidFill>
        <a:effectLst/>
        <a:uFillTx/>
        <a:latin typeface="Palatino"/>
        <a:ea typeface="Palatino"/>
        <a:cs typeface="Palatino"/>
        <a:sym typeface="Palatino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414141"/>
        </a:solidFill>
        <a:effectLst/>
        <a:uFillTx/>
        <a:latin typeface="Palatino"/>
        <a:ea typeface="Palatino"/>
        <a:cs typeface="Palatino"/>
        <a:sym typeface="Palatino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414141"/>
        </a:solidFill>
        <a:effectLst/>
        <a:uFillTx/>
        <a:latin typeface="Palatino"/>
        <a:ea typeface="Palatino"/>
        <a:cs typeface="Palatino"/>
        <a:sym typeface="Palatino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414141"/>
        </a:solidFill>
        <a:effectLst/>
        <a:uFillTx/>
        <a:latin typeface="Palatino"/>
        <a:ea typeface="Palatino"/>
        <a:cs typeface="Palatino"/>
        <a:sym typeface="Palatino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414141"/>
        </a:solidFill>
        <a:effectLst/>
        <a:uFillTx/>
        <a:latin typeface="Palatino"/>
        <a:ea typeface="Palatino"/>
        <a:cs typeface="Palatino"/>
        <a:sym typeface="Palatino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414141"/>
        </a:solidFill>
        <a:effectLst/>
        <a:uFillTx/>
        <a:latin typeface="Palatino"/>
        <a:ea typeface="Palatino"/>
        <a:cs typeface="Palatino"/>
        <a:sym typeface="Palatino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C9C3BA">
              <a:alpha val="50000"/>
            </a:srgb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9847F"/>
          </a:solidFill>
        </a:fill>
      </a:tcStyle>
    </a:firstCol>
    <a:lastRow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2525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-375889"/>
              <a:satOff val="-9195"/>
              <a:lumOff val="-14901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25400" cap="rnd">
              <a:solidFill>
                <a:srgbClr val="C9C3BA"/>
              </a:solidFill>
              <a:custDash>
                <a:ds d="100000" sp="200000"/>
              </a:custDash>
              <a:miter lim="400000"/>
            </a:ln>
          </a:left>
          <a:right>
            <a:ln w="25400" cap="rnd">
              <a:solidFill>
                <a:srgbClr val="C9C3BA"/>
              </a:solidFill>
              <a:custDash>
                <a:ds d="100000" sp="200000"/>
              </a:custDash>
              <a:miter lim="400000"/>
            </a:ln>
          </a:right>
          <a:top>
            <a:ln w="25400" cap="rnd">
              <a:solidFill>
                <a:srgbClr val="C9C3BA"/>
              </a:solidFill>
              <a:custDash>
                <a:ds d="100000" sp="200000"/>
              </a:custDash>
              <a:miter lim="400000"/>
            </a:ln>
          </a:top>
          <a:bottom>
            <a:ln w="25400" cap="rnd">
              <a:solidFill>
                <a:srgbClr val="C9C3BA"/>
              </a:solidFill>
              <a:custDash>
                <a:ds d="100000" sp="200000"/>
              </a:custDash>
              <a:miter lim="400000"/>
            </a:ln>
          </a:bottom>
          <a:insideH>
            <a:ln w="25400" cap="rnd">
              <a:solidFill>
                <a:srgbClr val="C9C3BA"/>
              </a:solidFill>
              <a:custDash>
                <a:ds d="100000" sp="200000"/>
              </a:custDash>
              <a:miter lim="400000"/>
            </a:ln>
          </a:insideH>
          <a:insideV>
            <a:ln w="25400" cap="rnd">
              <a:solidFill>
                <a:srgbClr val="C9C3BA"/>
              </a:solidFill>
              <a:custDash>
                <a:ds d="1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C9C3BA">
              <a:alpha val="75000"/>
            </a:srgb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EEE7283C-3CF3-47DC-8721-378D4A62B228}" styleName="">
    <a:tblBg/>
    <a:wholeTbl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9C3BA"/>
              </a:solidFill>
              <a:prstDash val="solid"/>
              <a:miter lim="400000"/>
            </a:ln>
          </a:top>
          <a:bottom>
            <a:ln w="12700" cap="flat">
              <a:solidFill>
                <a:srgbClr val="C9C3BA"/>
              </a:solidFill>
              <a:prstDash val="solid"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C9C3BA">
              <a:alpha val="50000"/>
            </a:srgb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39D60"/>
          </a:solidFill>
        </a:fill>
      </a:tcStyle>
    </a:firstCol>
    <a:lastRow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2525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3">
              <a:hueOff val="708446"/>
              <a:satOff val="-4821"/>
              <a:lumOff val="-14251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solidFill>
                <a:schemeClr val="accent1">
                  <a:hueOff val="-113918"/>
                  <a:satOff val="19024"/>
                  <a:lumOff val="19749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1">
                  <a:hueOff val="-113918"/>
                  <a:satOff val="19024"/>
                  <a:lumOff val="19749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1">
                  <a:hueOff val="-113918"/>
                  <a:satOff val="19024"/>
                  <a:lumOff val="19749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1">
                  <a:hueOff val="-113918"/>
                  <a:satOff val="19024"/>
                  <a:lumOff val="19749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1">
                  <a:hueOff val="-113918"/>
                  <a:satOff val="19024"/>
                  <a:lumOff val="19749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1">
                  <a:hueOff val="-113918"/>
                  <a:satOff val="19024"/>
                  <a:lumOff val="1974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chemeClr val="accent1">
              <a:hueOff val="-113918"/>
              <a:satOff val="19024"/>
              <a:lumOff val="19749"/>
              <a:alpha val="35000"/>
            </a:scheme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38AAF"/>
          </a:solidFill>
        </a:fill>
      </a:tcStyle>
    </a:firstCol>
    <a:la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chemeClr val="accent1">
                  <a:hueOff val="-113918"/>
                  <a:satOff val="19024"/>
                  <a:lumOff val="19749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369196"/>
              <a:satOff val="13972"/>
              <a:lumOff val="-24493"/>
            </a:schemeClr>
          </a:solidFill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chemeClr val="accent1">
                  <a:hueOff val="-113918"/>
                  <a:satOff val="19024"/>
                  <a:lumOff val="19749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369194"/>
              <a:satOff val="6343"/>
              <a:lumOff val="-13963"/>
            </a:schemeClr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solidFill>
                <a:srgbClr val="C9C3BA"/>
              </a:solidFill>
              <a:prstDash val="solid"/>
              <a:miter lim="400000"/>
            </a:ln>
          </a:left>
          <a:right>
            <a:ln w="12700" cap="flat">
              <a:solidFill>
                <a:srgbClr val="C9C3BA"/>
              </a:solidFill>
              <a:prstDash val="solid"/>
              <a:miter lim="400000"/>
            </a:ln>
          </a:right>
          <a:top>
            <a:ln w="12700" cap="flat">
              <a:solidFill>
                <a:srgbClr val="C9C3BA"/>
              </a:solidFill>
              <a:prstDash val="solid"/>
              <a:miter lim="400000"/>
            </a:ln>
          </a:top>
          <a:bottom>
            <a:ln w="12700" cap="flat">
              <a:solidFill>
                <a:srgbClr val="C9C3BA"/>
              </a:solidFill>
              <a:prstDash val="solid"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solidFill>
                <a:srgbClr val="C9C3BA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C9C3BA">
              <a:alpha val="50000"/>
            </a:srgb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6635F"/>
          </a:solidFill>
        </a:fill>
      </a:tcStyle>
    </a:firstCol>
    <a:lastRow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9847F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89847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89847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89847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C9C3BA">
              <a:alpha val="35000"/>
            </a:srgb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89847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89847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89847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89847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89847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1" name="Shape 131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</Relationships>

</file>

<file path=ppt/notesSlides/_rels/notesSlide10.xml.rels><?xml version="1.0" encoding="UTF-8" standalone="yes"?>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</Relationships>

</file>

<file path=ppt/notesSlides/_rels/notesSlide11.xml.rels><?xml version="1.0" encoding="UTF-8" standalone="yes"?>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</Relationships>

</file>

<file path=ppt/notesSlides/_rels/notesSlide12.xml.rels><?xml version="1.0" encoding="UTF-8" standalone="yes"?>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</Relationships>

</file>

<file path=ppt/notesSlides/_rels/notesSlide2.xml.rels><?xml version="1.0" encoding="UTF-8" standalone="yes"?>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</Relationships>

</file>

<file path=ppt/notesSlides/_rels/notesSlide3.xml.rels><?xml version="1.0" encoding="UTF-8" standalone="yes"?>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</Relationships>

</file>

<file path=ppt/notesSlides/_rels/notesSlide4.xml.rels><?xml version="1.0" encoding="UTF-8" standalone="yes"?>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</Relationships>

</file>

<file path=ppt/notesSlides/_rels/notesSlide5.xml.rels><?xml version="1.0" encoding="UTF-8" standalone="yes"?>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</Relationships>

</file>

<file path=ppt/notesSlides/_rels/notesSlide6.xml.rels><?xml version="1.0" encoding="UTF-8" standalone="yes"?>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</Relationships>

</file>

<file path=ppt/notesSlides/_rels/notesSlide7.xml.rels><?xml version="1.0" encoding="UTF-8" standalone="yes"?>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</Relationships>

</file>

<file path=ppt/notesSlides/_rels/notesSlide8.xml.rels><?xml version="1.0" encoding="UTF-8" standalone="yes"?>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</Relationships>

</file>

<file path=ppt/notesSlides/_rels/notesSlide9.xml.rels><?xml version="1.0" encoding="UTF-8" standalone="yes"?>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0" name="Shape 14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mocha（摩卡）：简单的、灵活的、有趣的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22" name="Shape 22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beforeEach()和afterEach()：有几个测试用例it，就执行几次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48" name="Shape 24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断言（assert）指的是对代码行为的预期。断言。</a:t>
            </a:r>
          </a:p>
          <a:p>
            <a:pPr/>
            <a:r>
              <a:t>1、所有的测试用例（it块）都应该含有一句或多句的断言。</a:t>
            </a:r>
          </a:p>
          <a:p>
            <a:pPr/>
            <a:r>
              <a:t>2、断言是编写测试用例的关键</a:t>
            </a:r>
          </a:p>
          <a:p>
            <a:pPr/>
            <a:r>
              <a:t>3、断言功能由断言库来实现，Mocha本身不带断言库，所以必须先引入断言库。</a:t>
            </a:r>
          </a:p>
          <a:p>
            <a:pPr/>
            <a:r>
              <a:t>4、断言库有很多种，Mocha并不限制使用哪一种。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54" name="Shape 25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TDD：测试驱动开发（Test-Driven Development）测试驱动开发是敏捷开发中的一项核心实践和技术，也是一种设计方法论。TDD的原理是在开发功能代码之前，先编写单元测试用例代码，测试代码确定需要编写什么产品代码。TDD的基本思路就是通过测试来推动整个开发的进行，但测试驱动开发并不只是单纯的测试工作，而是把需求分析，设计，质量控制量化的过程。TDD首先考虑使用需求（对象、功能、过程、接口等），主要是编写测试用例框架对功能的过程和接口进行设计，而测试框架可以持续进行验证。</a:t>
            </a:r>
          </a:p>
          <a:p>
            <a:pPr/>
            <a:r>
              <a:t> BDD：行为驱动开发（Behavior Driven Development）行为驱动开发是一种敏捷软件开发的技术，它鼓励软件项目中的开发者、QA和非技术人员或商业参与者之间的协作。主要是从用户的需求出发，强调系统行为。BDD最初是由Dan North在2003年命名，它包括验收测试和客户测试驱动等的极限编程的实践，作为对测试驱动开发的回应。</a:t>
            </a:r>
          </a:p>
          <a:p>
            <a:pPr/>
          </a:p>
          <a:p>
            <a:pPr/>
            <a:r>
              <a:t>	•	expect和should是BDD风格的，二者使用相同的链式语言来组织断言，但不同在于他们初始化断言的方式：expect使用构造函数来创建断言对象实例，而should通过为Object.prototype新增方法来实现断言（所以should不支持IE）；expect直接指向chai.expect，而should则是chai.should()。</a:t>
            </a:r>
          </a:p>
          <a:p>
            <a:pPr/>
            <a:r>
              <a:t>	•	assert风格是三种断言风格中唯一不支持链式调用的，Chai提供的assert风格的断言和node.js包含的assert模块非常相似。</a:t>
            </a:r>
          </a:p>
          <a:p>
            <a:pPr/>
          </a:p>
          <a:p>
            <a:pPr/>
            <a:r>
              <a:t>expect 库应用是非常广泛，拥有很好的链式结构和仿自然语言的方法。</a:t>
            </a:r>
          </a:p>
          <a:p>
            <a:p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3" name="Shape 15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经常会提到的敏捷开发，单元测试就是其中必不可少的一步。</a:t>
            </a:r>
          </a:p>
          <a:p>
            <a:pPr/>
            <a:r>
              <a:t>因此单元测试的需要，尤其是自动化单元测试不可忽略，而且应当作为整个团队的关键责任-而不仅仅是软件开发人员的责任</a:t>
            </a:r>
          </a:p>
          <a:p>
            <a:pPr/>
          </a:p>
          <a:p>
            <a:p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7" name="Shape 15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click事件是什么，提供给Javascript用来动态修改文档状态。</a:t>
            </a:r>
          </a:p>
          <a:p>
            <a:pPr/>
            <a:r>
              <a:t>涉及到 DOM 操作，严格来说这就不是单元测试的范畴了，因为 DOM 并不属于 Javascript 语言本身（或者更严格地说，应该是 ECMAScript 单元测试，而不是 Javascript 单元测试）。</a:t>
            </a:r>
          </a:p>
          <a:p>
            <a:pPr/>
            <a:r>
              <a:t>单元测试测试的是代码的内部表现，其着重点是隔离外部依赖以保证测试的“纯粹性”；</a:t>
            </a:r>
          </a:p>
          <a:p>
            <a:pPr/>
            <a:r>
              <a:t>但是集成测试是通过模拟真实环境的运行来侧面反应你的代码，乃至整个系统的行为表现。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6" name="Shape 16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单元测试 用来确保每个组件正常工作 —— 测试组件的 API 。</a:t>
            </a:r>
          </a:p>
          <a:p>
            <a:pPr/>
            <a:r>
              <a:t>集成测试 用来确保不同组件互相合作 —— 测试组件的 API, UI, 或者边缘情况（比如数据库I/O，登录等等）。</a:t>
            </a:r>
          </a:p>
          <a:p>
            <a:pPr/>
            <a:r>
              <a:t>功能测试 用来确保整个应用会按照用户期望的那样运行 —— 主要测试界面</a:t>
            </a:r>
          </a:p>
          <a:p>
            <a:pPr/>
          </a:p>
          <a:p>
            <a:pPr/>
            <a:r>
              <a:t>开发阶段，主要是程序员反馈。这时单元测试很有用。</a:t>
            </a:r>
          </a:p>
          <a:p>
            <a:pPr/>
            <a:r>
              <a:t>在中间阶段，主要是能够在发现问题时立刻停下来。这时各种测试都很有用。</a:t>
            </a:r>
          </a:p>
          <a:p>
            <a:pPr/>
            <a:r>
              <a:t>在生产环境，主要是运行功能测试套件，确保部署的时候没有弄坏什么东西。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1" name="Shape 17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900"/>
            </a:pPr>
            <a:r>
              <a:t>由于存在浏览器解析环境、用户操作习惯等差异，前端程序的许多问题是无法捕捉或重现的，现在前端程序的测试多是黑盒测试，即靠点击点击点击来寻找程序bug。这种方式既费时费力，又无法保证测试的覆盖面。</a:t>
            </a:r>
          </a:p>
          <a:p>
            <a:pPr>
              <a:defRPr sz="1900"/>
            </a:pPr>
            <a:r>
              <a:t>同时，前端逻辑和交互越来越复杂，和其他编程语言一样，一个函数，一个模块，在修改bug或添加新功能的过程中，很容易就产生新的bug，或使老的bug复活。这种情况下，反复进行黑盒测试，其工作量和测试质量是可想而知的。</a:t>
            </a:r>
          </a:p>
          <a:p>
            <a:pPr/>
            <a:r>
              <a:t>反正都要手动测试，所以不如代码自动化。</a:t>
            </a:r>
          </a:p>
          <a:p>
            <a:pPr/>
            <a:r>
              <a:t>1、为了实现依赖接口编程，大型软件项目多人合作时必须要有的</a:t>
            </a:r>
          </a:p>
          <a:p>
            <a:pPr/>
            <a:r>
              <a:t>2、首先，得让你的代码能够测试</a:t>
            </a:r>
          </a:p>
          <a:p>
            <a:pPr/>
            <a:r>
              <a:t>4、增强代码自信</a:t>
            </a:r>
          </a:p>
          <a:p>
            <a:p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7" name="Shape 17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1、前端库里面，最热门的测试框架。</a:t>
            </a:r>
          </a:p>
          <a:p>
            <a:pPr/>
            <a:r>
              <a:t>2、GitHub上start数有1万3千多。</a:t>
            </a:r>
          </a:p>
          <a:p>
            <a:pPr/>
            <a:r>
              <a:t>3、近期更新时间，26天前。</a:t>
            </a:r>
          </a:p>
          <a:p>
            <a:pPr/>
            <a:r>
              <a:t>除了Mocha以外，类似的测试框架还有Jasmine、Karma、Tape等，也很值得学习。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7" name="Shape 18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基于NodeJS方式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09" name="Shape 20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上面这段代码，就是</a:t>
            </a:r>
          </a:p>
          <a:p>
            <a:pPr/>
            <a:r>
              <a:t>describe块称为"测试套件"（test suite），表示一组相关的测试。它是一个函数，第一个参数是测试套件的名称（"加法函数的测试"），第二个参数是一个实际执行的函数。</a:t>
            </a:r>
          </a:p>
          <a:p>
            <a:pPr/>
            <a:r>
              <a:t>it块称为"测试用例"（test case），表示一个单独的测试，是测试的最小单位。它也是一个函数，第一个参数是测试用例的名称（"1 加 1 应该等于 2”），第二个参数是一个实际执行的函数</a:t>
            </a:r>
          </a:p>
          <a:p>
            <a:pPr/>
          </a:p>
          <a:p>
            <a:pPr/>
            <a:r>
              <a:t>expect断言风格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15" name="Shape 21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info：当该it 的block内的test  failed的时候控制台就会把详细信息打印出来。</a:t>
            </a:r>
          </a:p>
          <a:p>
            <a:pPr/>
            <a:r>
              <a:t>测试用例之中，只要有一个断言为false，这个测试用例就会失败，只有所有断言都为true，测试用例才会通过。</a:t>
            </a:r>
          </a:p>
          <a:p>
            <a:pPr/>
            <a:r>
              <a:t>assert断言风格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0" showMasterPhAnim="1">
  <p:cSld name="标题与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/>
          <p:nvPr/>
        </p:nvSpPr>
        <p:spPr>
          <a:xfrm>
            <a:off x="508000" y="6591300"/>
            <a:ext cx="11999453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4" name="Shape 14"/>
          <p:cNvSpPr/>
          <p:nvPr/>
        </p:nvSpPr>
        <p:spPr>
          <a:xfrm>
            <a:off x="508000" y="4089400"/>
            <a:ext cx="12000019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5" name="Shape 15"/>
          <p:cNvSpPr/>
          <p:nvPr/>
        </p:nvSpPr>
        <p:spPr>
          <a:xfrm flipV="1">
            <a:off x="7994302" y="4526255"/>
            <a:ext cx="1" cy="1642759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6" name="Shape 16"/>
          <p:cNvSpPr/>
          <p:nvPr>
            <p:ph type="body" sz="quarter" idx="13"/>
          </p:nvPr>
        </p:nvSpPr>
        <p:spPr>
          <a:xfrm>
            <a:off x="508000" y="3505200"/>
            <a:ext cx="7200900" cy="5080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ClrTx/>
              <a:buSzTx/>
              <a:buFontTx/>
              <a:buNone/>
              <a:defRPr i="1" sz="2400"/>
            </a:lvl1pPr>
          </a:lstStyle>
          <a:p>
            <a:pPr/>
            <a:r>
              <a:t>Lorem Ipsum Dolor</a:t>
            </a:r>
          </a:p>
        </p:txBody>
      </p:sp>
      <p:sp>
        <p:nvSpPr>
          <p:cNvPr id="17" name="Shape 17"/>
          <p:cNvSpPr/>
          <p:nvPr>
            <p:ph type="title"/>
          </p:nvPr>
        </p:nvSpPr>
        <p:spPr>
          <a:xfrm>
            <a:off x="508000" y="4140200"/>
            <a:ext cx="7200900" cy="2413000"/>
          </a:xfrm>
          <a:prstGeom prst="rect">
            <a:avLst/>
          </a:prstGeom>
        </p:spPr>
        <p:txBody>
          <a:bodyPr/>
          <a:lstStyle>
            <a:lvl1pPr algn="l"/>
          </a:lstStyle>
          <a:p>
            <a:pPr/>
            <a:r>
              <a:t>标题文本</a:t>
            </a:r>
          </a:p>
        </p:txBody>
      </p:sp>
      <p:sp>
        <p:nvSpPr>
          <p:cNvPr id="18" name="Shape 18"/>
          <p:cNvSpPr/>
          <p:nvPr>
            <p:ph type="body" sz="quarter" idx="1"/>
          </p:nvPr>
        </p:nvSpPr>
        <p:spPr>
          <a:xfrm>
            <a:off x="8280400" y="4140200"/>
            <a:ext cx="4241800" cy="2413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 sz="2400"/>
            </a:lvl1pPr>
            <a:lvl2pPr marL="0" indent="228600">
              <a:spcBef>
                <a:spcPts val="0"/>
              </a:spcBef>
              <a:buClrTx/>
              <a:buSzTx/>
              <a:buFontTx/>
              <a:buNone/>
              <a:defRPr sz="2400"/>
            </a:lvl2pPr>
            <a:lvl3pPr marL="0" indent="457200">
              <a:spcBef>
                <a:spcPts val="0"/>
              </a:spcBef>
              <a:buClrTx/>
              <a:buSzTx/>
              <a:buFontTx/>
              <a:buNone/>
              <a:defRPr sz="2400"/>
            </a:lvl3pPr>
            <a:lvl4pPr marL="0" indent="685800">
              <a:spcBef>
                <a:spcPts val="0"/>
              </a:spcBef>
              <a:buClrTx/>
              <a:buSzTx/>
              <a:buFontTx/>
              <a:buNone/>
              <a:defRPr sz="2400"/>
            </a:lvl4pPr>
            <a:lvl5pPr marL="0" indent="914400">
              <a:spcBef>
                <a:spcPts val="0"/>
              </a:spcBef>
              <a:buClrTx/>
              <a:buSzTx/>
              <a:buFontTx/>
              <a:buNone/>
              <a:defRPr sz="24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9" name="Shape 1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引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/>
          <p:nvPr>
            <p:ph type="body" sz="quarter" idx="13"/>
          </p:nvPr>
        </p:nvSpPr>
        <p:spPr>
          <a:xfrm>
            <a:off x="533400" y="5969000"/>
            <a:ext cx="11938000" cy="6096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1200"/>
              </a:spcBef>
              <a:buClrTx/>
              <a:buSzTx/>
              <a:buFontTx/>
              <a:buNone/>
              <a:defRPr i="1" sz="3000"/>
            </a:lvl1pPr>
          </a:lstStyle>
          <a:p>
            <a:pPr/>
            <a:r>
              <a:t>–Johnny Appleseed</a:t>
            </a:r>
          </a:p>
        </p:txBody>
      </p:sp>
      <p:sp>
        <p:nvSpPr>
          <p:cNvPr id="108" name="Shape 108"/>
          <p:cNvSpPr/>
          <p:nvPr>
            <p:ph type="body" sz="quarter" idx="14"/>
          </p:nvPr>
        </p:nvSpPr>
        <p:spPr>
          <a:xfrm>
            <a:off x="1270000" y="4240177"/>
            <a:ext cx="10464800" cy="739846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FontTx/>
              <a:buNone/>
            </a:lvl1pPr>
          </a:lstStyle>
          <a:p>
            <a:pPr/>
            <a:r>
              <a:t>“在此键入引文。”</a:t>
            </a:r>
          </a:p>
        </p:txBody>
      </p:sp>
      <p:sp>
        <p:nvSpPr>
          <p:cNvPr id="109" name="Shape 10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17" name="Shape 117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照片 - 水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/>
          <p:nvPr/>
        </p:nvSpPr>
        <p:spPr>
          <a:xfrm flipV="1">
            <a:off x="7994302" y="7053555"/>
            <a:ext cx="1" cy="1642759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7" name="Shape 27"/>
          <p:cNvSpPr/>
          <p:nvPr/>
        </p:nvSpPr>
        <p:spPr>
          <a:xfrm>
            <a:off x="508000" y="9131300"/>
            <a:ext cx="11999453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8" name="Shape 28"/>
          <p:cNvSpPr/>
          <p:nvPr/>
        </p:nvSpPr>
        <p:spPr>
          <a:xfrm>
            <a:off x="508000" y="6629400"/>
            <a:ext cx="12000019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9" name="Shape 29"/>
          <p:cNvSpPr/>
          <p:nvPr/>
        </p:nvSpPr>
        <p:spPr>
          <a:xfrm flipV="1">
            <a:off x="7994302" y="7053555"/>
            <a:ext cx="1" cy="1642759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0" name="Shape 30"/>
          <p:cNvSpPr/>
          <p:nvPr>
            <p:ph type="body" sz="quarter" idx="13"/>
          </p:nvPr>
        </p:nvSpPr>
        <p:spPr>
          <a:xfrm>
            <a:off x="508000" y="6096000"/>
            <a:ext cx="7200900" cy="5080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ClrTx/>
              <a:buSzTx/>
              <a:buFontTx/>
              <a:buNone/>
              <a:defRPr i="1" sz="2400"/>
            </a:lvl1pPr>
          </a:lstStyle>
          <a:p>
            <a:pPr/>
            <a:r>
              <a:t>Lorem Ipsum Dolor</a:t>
            </a:r>
          </a:p>
        </p:txBody>
      </p:sp>
      <p:sp>
        <p:nvSpPr>
          <p:cNvPr id="31" name="Shape 31"/>
          <p:cNvSpPr/>
          <p:nvPr>
            <p:ph type="pic" idx="14"/>
          </p:nvPr>
        </p:nvSpPr>
        <p:spPr>
          <a:xfrm>
            <a:off x="596900" y="633461"/>
            <a:ext cx="11811000" cy="520700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2" name="Shape 32"/>
          <p:cNvSpPr/>
          <p:nvPr>
            <p:ph type="title"/>
          </p:nvPr>
        </p:nvSpPr>
        <p:spPr>
          <a:xfrm>
            <a:off x="508000" y="6680200"/>
            <a:ext cx="7200900" cy="2413000"/>
          </a:xfrm>
          <a:prstGeom prst="rect">
            <a:avLst/>
          </a:prstGeom>
        </p:spPr>
        <p:txBody>
          <a:bodyPr/>
          <a:lstStyle>
            <a:lvl1pPr algn="l"/>
          </a:lstStyle>
          <a:p>
            <a:pPr/>
            <a:r>
              <a:t>标题文本</a:t>
            </a:r>
          </a:p>
        </p:txBody>
      </p:sp>
      <p:sp>
        <p:nvSpPr>
          <p:cNvPr id="33" name="Shape 33"/>
          <p:cNvSpPr/>
          <p:nvPr>
            <p:ph type="body" sz="quarter" idx="1"/>
          </p:nvPr>
        </p:nvSpPr>
        <p:spPr>
          <a:xfrm>
            <a:off x="8280400" y="6680200"/>
            <a:ext cx="4241800" cy="2413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 sz="2400"/>
            </a:lvl1pPr>
            <a:lvl2pPr marL="0" indent="228600">
              <a:spcBef>
                <a:spcPts val="0"/>
              </a:spcBef>
              <a:buClrTx/>
              <a:buSzTx/>
              <a:buFontTx/>
              <a:buNone/>
              <a:defRPr sz="2400"/>
            </a:lvl2pPr>
            <a:lvl3pPr marL="0" indent="457200">
              <a:spcBef>
                <a:spcPts val="0"/>
              </a:spcBef>
              <a:buClrTx/>
              <a:buSzTx/>
              <a:buFontTx/>
              <a:buNone/>
              <a:defRPr sz="2400"/>
            </a:lvl3pPr>
            <a:lvl4pPr marL="0" indent="685800">
              <a:spcBef>
                <a:spcPts val="0"/>
              </a:spcBef>
              <a:buClrTx/>
              <a:buSzTx/>
              <a:buFontTx/>
              <a:buNone/>
              <a:defRPr sz="2400"/>
            </a:lvl4pPr>
            <a:lvl5pPr marL="0" indent="914400">
              <a:spcBef>
                <a:spcPts val="0"/>
              </a:spcBef>
              <a:buClrTx/>
              <a:buSzTx/>
              <a:buFontTx/>
              <a:buNone/>
              <a:defRPr sz="24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34" name="Shape 3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标题 - 居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/>
          <p:nvPr>
            <p:ph type="title"/>
          </p:nvPr>
        </p:nvSpPr>
        <p:spPr>
          <a:xfrm>
            <a:off x="508000" y="3670300"/>
            <a:ext cx="11988800" cy="2413000"/>
          </a:xfrm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42" name="Shape 42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照片 - 垂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/>
          <p:nvPr/>
        </p:nvSpPr>
        <p:spPr>
          <a:xfrm>
            <a:off x="508000" y="4876800"/>
            <a:ext cx="5676374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50" name="Shape 50"/>
          <p:cNvSpPr/>
          <p:nvPr/>
        </p:nvSpPr>
        <p:spPr>
          <a:xfrm>
            <a:off x="508000" y="2768600"/>
            <a:ext cx="5676316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51" name="Shape 51"/>
          <p:cNvSpPr/>
          <p:nvPr>
            <p:ph type="body" sz="quarter" idx="13"/>
          </p:nvPr>
        </p:nvSpPr>
        <p:spPr>
          <a:xfrm>
            <a:off x="508000" y="2171700"/>
            <a:ext cx="5676900" cy="5080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ClrTx/>
              <a:buSzTx/>
              <a:buFontTx/>
              <a:buNone/>
              <a:defRPr i="1" sz="2400"/>
            </a:lvl1pPr>
          </a:lstStyle>
          <a:p>
            <a:pPr/>
            <a:r>
              <a:t>Lorem Ipsum Dolor</a:t>
            </a:r>
          </a:p>
        </p:txBody>
      </p:sp>
      <p:sp>
        <p:nvSpPr>
          <p:cNvPr id="52" name="Shape 52"/>
          <p:cNvSpPr/>
          <p:nvPr>
            <p:ph type="pic" sz="half" idx="14"/>
          </p:nvPr>
        </p:nvSpPr>
        <p:spPr>
          <a:xfrm>
            <a:off x="6818219" y="647699"/>
            <a:ext cx="5588001" cy="833120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53" name="Shape 53"/>
          <p:cNvSpPr/>
          <p:nvPr>
            <p:ph type="title"/>
          </p:nvPr>
        </p:nvSpPr>
        <p:spPr>
          <a:xfrm>
            <a:off x="508000" y="2806700"/>
            <a:ext cx="5676900" cy="2032000"/>
          </a:xfrm>
          <a:prstGeom prst="rect">
            <a:avLst/>
          </a:prstGeom>
        </p:spPr>
        <p:txBody>
          <a:bodyPr/>
          <a:lstStyle>
            <a:lvl1pPr algn="l">
              <a:defRPr sz="5600"/>
            </a:lvl1pPr>
          </a:lstStyle>
          <a:p>
            <a:pPr/>
            <a:r>
              <a:t>标题文本</a:t>
            </a:r>
          </a:p>
        </p:txBody>
      </p:sp>
      <p:sp>
        <p:nvSpPr>
          <p:cNvPr id="54" name="Shape 54"/>
          <p:cNvSpPr/>
          <p:nvPr>
            <p:ph type="body" sz="quarter" idx="1"/>
          </p:nvPr>
        </p:nvSpPr>
        <p:spPr>
          <a:xfrm>
            <a:off x="508000" y="5029200"/>
            <a:ext cx="5676900" cy="40132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 sz="2400"/>
            </a:lvl1pPr>
            <a:lvl2pPr marL="0" indent="228600">
              <a:spcBef>
                <a:spcPts val="0"/>
              </a:spcBef>
              <a:buClrTx/>
              <a:buSzTx/>
              <a:buFontTx/>
              <a:buNone/>
              <a:defRPr sz="2400"/>
            </a:lvl2pPr>
            <a:lvl3pPr marL="0" indent="457200">
              <a:spcBef>
                <a:spcPts val="0"/>
              </a:spcBef>
              <a:buClrTx/>
              <a:buSzTx/>
              <a:buFontTx/>
              <a:buNone/>
              <a:defRPr sz="2400"/>
            </a:lvl3pPr>
            <a:lvl4pPr marL="0" indent="685800">
              <a:spcBef>
                <a:spcPts val="0"/>
              </a:spcBef>
              <a:buClrTx/>
              <a:buSzTx/>
              <a:buFontTx/>
              <a:buNone/>
              <a:defRPr sz="2400"/>
            </a:lvl4pPr>
            <a:lvl5pPr marL="0" indent="914400">
              <a:spcBef>
                <a:spcPts val="0"/>
              </a:spcBef>
              <a:buClrTx/>
              <a:buSzTx/>
              <a:buFontTx/>
              <a:buNone/>
              <a:defRPr sz="24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5" name="Shape 5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标题 - 顶部对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63" name="Shape 6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71" name="Shape 71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2" name="Shape 72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标题、项目符号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/>
          <p:nvPr>
            <p:ph type="pic" sz="half" idx="13"/>
          </p:nvPr>
        </p:nvSpPr>
        <p:spPr>
          <a:xfrm>
            <a:off x="6819900" y="2654300"/>
            <a:ext cx="5588000" cy="63500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0" name="Shape 8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81" name="Shape 81"/>
          <p:cNvSpPr/>
          <p:nvPr>
            <p:ph type="body" sz="half" idx="1"/>
          </p:nvPr>
        </p:nvSpPr>
        <p:spPr>
          <a:xfrm>
            <a:off x="508000" y="2730500"/>
            <a:ext cx="5816600" cy="6350000"/>
          </a:xfrm>
          <a:prstGeom prst="rect">
            <a:avLst/>
          </a:prstGeom>
        </p:spPr>
        <p:txBody>
          <a:bodyPr/>
          <a:lstStyle>
            <a:lvl1pPr marL="393700" indent="-393700">
              <a:spcBef>
                <a:spcPts val="1800"/>
              </a:spcBef>
              <a:buSzPct val="65000"/>
              <a:defRPr sz="3000"/>
            </a:lvl1pPr>
            <a:lvl2pPr marL="787400" indent="-393700">
              <a:spcBef>
                <a:spcPts val="1800"/>
              </a:spcBef>
              <a:buSzPct val="65000"/>
              <a:defRPr sz="3000"/>
            </a:lvl2pPr>
            <a:lvl3pPr marL="1181100" indent="-393700">
              <a:spcBef>
                <a:spcPts val="1800"/>
              </a:spcBef>
              <a:buSzPct val="65000"/>
              <a:defRPr sz="3000"/>
            </a:lvl3pPr>
            <a:lvl4pPr marL="1574800" indent="-393700">
              <a:spcBef>
                <a:spcPts val="1800"/>
              </a:spcBef>
              <a:buSzPct val="65000"/>
              <a:defRPr sz="3000"/>
            </a:lvl4pPr>
            <a:lvl5pPr marL="1968500" indent="-393700">
              <a:spcBef>
                <a:spcPts val="1800"/>
              </a:spcBef>
              <a:buSzPct val="65000"/>
              <a:defRPr sz="30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82" name="Shape 82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/>
          <p:nvPr>
            <p:ph type="body" idx="1"/>
          </p:nvPr>
        </p:nvSpPr>
        <p:spPr>
          <a:xfrm>
            <a:off x="508000" y="1270000"/>
            <a:ext cx="11988800" cy="7213600"/>
          </a:xfrm>
          <a:prstGeom prst="rect">
            <a:avLst/>
          </a:prstGeom>
        </p:spPr>
        <p:txBody>
          <a:bodyPr/>
          <a:lstStyle/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90" name="Shape 9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照片 - 3 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/>
          <p:nvPr>
            <p:ph type="pic" sz="quarter" idx="13"/>
          </p:nvPr>
        </p:nvSpPr>
        <p:spPr>
          <a:xfrm>
            <a:off x="6856319" y="4772799"/>
            <a:ext cx="5499101" cy="422910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98" name="Shape 98"/>
          <p:cNvSpPr/>
          <p:nvPr>
            <p:ph type="pic" sz="quarter" idx="14"/>
          </p:nvPr>
        </p:nvSpPr>
        <p:spPr>
          <a:xfrm>
            <a:off x="6860562" y="609600"/>
            <a:ext cx="5499101" cy="35306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99" name="Shape 99"/>
          <p:cNvSpPr/>
          <p:nvPr>
            <p:ph type="pic" sz="half" idx="15"/>
          </p:nvPr>
        </p:nvSpPr>
        <p:spPr>
          <a:xfrm>
            <a:off x="557119" y="609599"/>
            <a:ext cx="5588001" cy="839470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0" name="Shape 10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/>
        </p:nvSpPr>
        <p:spPr>
          <a:xfrm>
            <a:off x="508000" y="2171700"/>
            <a:ext cx="11997292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" name="Shape 3"/>
          <p:cNvSpPr/>
          <p:nvPr/>
        </p:nvSpPr>
        <p:spPr>
          <a:xfrm>
            <a:off x="508000" y="635000"/>
            <a:ext cx="11997292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4" name="Shape 4"/>
          <p:cNvSpPr/>
          <p:nvPr>
            <p:ph type="title"/>
          </p:nvPr>
        </p:nvSpPr>
        <p:spPr>
          <a:xfrm>
            <a:off x="508000" y="800100"/>
            <a:ext cx="11988800" cy="1219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标题文本</a:t>
            </a:r>
          </a:p>
        </p:txBody>
      </p:sp>
      <p:sp>
        <p:nvSpPr>
          <p:cNvPr id="5" name="Shape 5"/>
          <p:cNvSpPr/>
          <p:nvPr>
            <p:ph type="body" idx="1"/>
          </p:nvPr>
        </p:nvSpPr>
        <p:spPr>
          <a:xfrm>
            <a:off x="508000" y="2628900"/>
            <a:ext cx="11988800" cy="609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6" name="Shape 6"/>
          <p:cNvSpPr/>
          <p:nvPr>
            <p:ph type="sldNum" sz="quarter" idx="2"/>
          </p:nvPr>
        </p:nvSpPr>
        <p:spPr>
          <a:xfrm>
            <a:off x="6324599" y="9258300"/>
            <a:ext cx="342901" cy="4064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>
                <a:solidFill>
                  <a:srgbClr val="4C4946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90000"/>
        </a:lnSpc>
        <a:spcBef>
          <a:spcPts val="16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000" u="none">
          <a:ln>
            <a:noFill/>
          </a:ln>
          <a:solidFill>
            <a:srgbClr val="D93E2B"/>
          </a:solidFill>
          <a:uFillTx/>
          <a:latin typeface="+mn-lt"/>
          <a:ea typeface="+mn-ea"/>
          <a:cs typeface="+mn-cs"/>
          <a:sym typeface="Bodoni SvtyTwo ITC TT-Book"/>
        </a:defRPr>
      </a:lvl1pPr>
      <a:lvl2pPr marL="0" marR="0" indent="228600" algn="ctr" defTabSz="584200" rtl="0" latinLnBrk="0">
        <a:lnSpc>
          <a:spcPct val="90000"/>
        </a:lnSpc>
        <a:spcBef>
          <a:spcPts val="16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000" u="none">
          <a:ln>
            <a:noFill/>
          </a:ln>
          <a:solidFill>
            <a:srgbClr val="D93E2B"/>
          </a:solidFill>
          <a:uFillTx/>
          <a:latin typeface="+mn-lt"/>
          <a:ea typeface="+mn-ea"/>
          <a:cs typeface="+mn-cs"/>
          <a:sym typeface="Bodoni SvtyTwo ITC TT-Book"/>
        </a:defRPr>
      </a:lvl2pPr>
      <a:lvl3pPr marL="0" marR="0" indent="457200" algn="ctr" defTabSz="584200" rtl="0" latinLnBrk="0">
        <a:lnSpc>
          <a:spcPct val="90000"/>
        </a:lnSpc>
        <a:spcBef>
          <a:spcPts val="16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000" u="none">
          <a:ln>
            <a:noFill/>
          </a:ln>
          <a:solidFill>
            <a:srgbClr val="D93E2B"/>
          </a:solidFill>
          <a:uFillTx/>
          <a:latin typeface="+mn-lt"/>
          <a:ea typeface="+mn-ea"/>
          <a:cs typeface="+mn-cs"/>
          <a:sym typeface="Bodoni SvtyTwo ITC TT-Book"/>
        </a:defRPr>
      </a:lvl3pPr>
      <a:lvl4pPr marL="0" marR="0" indent="685800" algn="ctr" defTabSz="584200" rtl="0" latinLnBrk="0">
        <a:lnSpc>
          <a:spcPct val="90000"/>
        </a:lnSpc>
        <a:spcBef>
          <a:spcPts val="16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000" u="none">
          <a:ln>
            <a:noFill/>
          </a:ln>
          <a:solidFill>
            <a:srgbClr val="D93E2B"/>
          </a:solidFill>
          <a:uFillTx/>
          <a:latin typeface="+mn-lt"/>
          <a:ea typeface="+mn-ea"/>
          <a:cs typeface="+mn-cs"/>
          <a:sym typeface="Bodoni SvtyTwo ITC TT-Book"/>
        </a:defRPr>
      </a:lvl4pPr>
      <a:lvl5pPr marL="0" marR="0" indent="914400" algn="ctr" defTabSz="584200" rtl="0" latinLnBrk="0">
        <a:lnSpc>
          <a:spcPct val="90000"/>
        </a:lnSpc>
        <a:spcBef>
          <a:spcPts val="16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000" u="none">
          <a:ln>
            <a:noFill/>
          </a:ln>
          <a:solidFill>
            <a:srgbClr val="D93E2B"/>
          </a:solidFill>
          <a:uFillTx/>
          <a:latin typeface="+mn-lt"/>
          <a:ea typeface="+mn-ea"/>
          <a:cs typeface="+mn-cs"/>
          <a:sym typeface="Bodoni SvtyTwo ITC TT-Book"/>
        </a:defRPr>
      </a:lvl5pPr>
      <a:lvl6pPr marL="0" marR="0" indent="1143000" algn="ctr" defTabSz="584200" rtl="0" latinLnBrk="0">
        <a:lnSpc>
          <a:spcPct val="90000"/>
        </a:lnSpc>
        <a:spcBef>
          <a:spcPts val="16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000" u="none">
          <a:ln>
            <a:noFill/>
          </a:ln>
          <a:solidFill>
            <a:srgbClr val="D93E2B"/>
          </a:solidFill>
          <a:uFillTx/>
          <a:latin typeface="+mn-lt"/>
          <a:ea typeface="+mn-ea"/>
          <a:cs typeface="+mn-cs"/>
          <a:sym typeface="Bodoni SvtyTwo ITC TT-Book"/>
        </a:defRPr>
      </a:lvl6pPr>
      <a:lvl7pPr marL="0" marR="0" indent="1371600" algn="ctr" defTabSz="584200" rtl="0" latinLnBrk="0">
        <a:lnSpc>
          <a:spcPct val="90000"/>
        </a:lnSpc>
        <a:spcBef>
          <a:spcPts val="16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000" u="none">
          <a:ln>
            <a:noFill/>
          </a:ln>
          <a:solidFill>
            <a:srgbClr val="D93E2B"/>
          </a:solidFill>
          <a:uFillTx/>
          <a:latin typeface="+mn-lt"/>
          <a:ea typeface="+mn-ea"/>
          <a:cs typeface="+mn-cs"/>
          <a:sym typeface="Bodoni SvtyTwo ITC TT-Book"/>
        </a:defRPr>
      </a:lvl7pPr>
      <a:lvl8pPr marL="0" marR="0" indent="1600200" algn="ctr" defTabSz="584200" rtl="0" latinLnBrk="0">
        <a:lnSpc>
          <a:spcPct val="90000"/>
        </a:lnSpc>
        <a:spcBef>
          <a:spcPts val="16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000" u="none">
          <a:ln>
            <a:noFill/>
          </a:ln>
          <a:solidFill>
            <a:srgbClr val="D93E2B"/>
          </a:solidFill>
          <a:uFillTx/>
          <a:latin typeface="+mn-lt"/>
          <a:ea typeface="+mn-ea"/>
          <a:cs typeface="+mn-cs"/>
          <a:sym typeface="Bodoni SvtyTwo ITC TT-Book"/>
        </a:defRPr>
      </a:lvl8pPr>
      <a:lvl9pPr marL="0" marR="0" indent="1828800" algn="ctr" defTabSz="584200" rtl="0" latinLnBrk="0">
        <a:lnSpc>
          <a:spcPct val="90000"/>
        </a:lnSpc>
        <a:spcBef>
          <a:spcPts val="16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000" u="none">
          <a:ln>
            <a:noFill/>
          </a:ln>
          <a:solidFill>
            <a:srgbClr val="D93E2B"/>
          </a:solidFill>
          <a:uFillTx/>
          <a:latin typeface="+mn-lt"/>
          <a:ea typeface="+mn-ea"/>
          <a:cs typeface="+mn-cs"/>
          <a:sym typeface="Bodoni SvtyTwo ITC TT-Book"/>
        </a:defRPr>
      </a:lvl9pPr>
    </p:titleStyle>
    <p:bodyStyle>
      <a:lvl1pPr marL="469900" marR="0" indent="-469900" algn="l" defTabSz="5842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929292"/>
        </a:buClr>
        <a:buSzPct val="60000"/>
        <a:buFont typeface="Zapf Dingbats"/>
        <a:buChar char="❖"/>
        <a:tabLst/>
        <a:defRPr b="0" baseline="0" cap="none" i="0" spc="0" strike="noStrike" sz="3600" u="none">
          <a:ln>
            <a:noFill/>
          </a:ln>
          <a:solidFill>
            <a:srgbClr val="414141"/>
          </a:solidFill>
          <a:uFillTx/>
          <a:latin typeface="Palatino"/>
          <a:ea typeface="Palatino"/>
          <a:cs typeface="Palatino"/>
          <a:sym typeface="Palatino"/>
        </a:defRPr>
      </a:lvl1pPr>
      <a:lvl2pPr marL="939800" marR="0" indent="-469900" algn="l" defTabSz="5842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929292"/>
        </a:buClr>
        <a:buSzPct val="60000"/>
        <a:buFont typeface="Zapf Dingbats"/>
        <a:buChar char="❖"/>
        <a:tabLst/>
        <a:defRPr b="0" baseline="0" cap="none" i="0" spc="0" strike="noStrike" sz="3600" u="none">
          <a:ln>
            <a:noFill/>
          </a:ln>
          <a:solidFill>
            <a:srgbClr val="414141"/>
          </a:solidFill>
          <a:uFillTx/>
          <a:latin typeface="Palatino"/>
          <a:ea typeface="Palatino"/>
          <a:cs typeface="Palatino"/>
          <a:sym typeface="Palatino"/>
        </a:defRPr>
      </a:lvl2pPr>
      <a:lvl3pPr marL="1409700" marR="0" indent="-469900" algn="l" defTabSz="5842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929292"/>
        </a:buClr>
        <a:buSzPct val="60000"/>
        <a:buFont typeface="Zapf Dingbats"/>
        <a:buChar char="❖"/>
        <a:tabLst/>
        <a:defRPr b="0" baseline="0" cap="none" i="0" spc="0" strike="noStrike" sz="3600" u="none">
          <a:ln>
            <a:noFill/>
          </a:ln>
          <a:solidFill>
            <a:srgbClr val="414141"/>
          </a:solidFill>
          <a:uFillTx/>
          <a:latin typeface="Palatino"/>
          <a:ea typeface="Palatino"/>
          <a:cs typeface="Palatino"/>
          <a:sym typeface="Palatino"/>
        </a:defRPr>
      </a:lvl3pPr>
      <a:lvl4pPr marL="1879600" marR="0" indent="-469900" algn="l" defTabSz="5842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929292"/>
        </a:buClr>
        <a:buSzPct val="60000"/>
        <a:buFont typeface="Zapf Dingbats"/>
        <a:buChar char="❖"/>
        <a:tabLst/>
        <a:defRPr b="0" baseline="0" cap="none" i="0" spc="0" strike="noStrike" sz="3600" u="none">
          <a:ln>
            <a:noFill/>
          </a:ln>
          <a:solidFill>
            <a:srgbClr val="414141"/>
          </a:solidFill>
          <a:uFillTx/>
          <a:latin typeface="Palatino"/>
          <a:ea typeface="Palatino"/>
          <a:cs typeface="Palatino"/>
          <a:sym typeface="Palatino"/>
        </a:defRPr>
      </a:lvl4pPr>
      <a:lvl5pPr marL="2349500" marR="0" indent="-469900" algn="l" defTabSz="5842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929292"/>
        </a:buClr>
        <a:buSzPct val="60000"/>
        <a:buFont typeface="Zapf Dingbats"/>
        <a:buChar char="❖"/>
        <a:tabLst/>
        <a:defRPr b="0" baseline="0" cap="none" i="0" spc="0" strike="noStrike" sz="3600" u="none">
          <a:ln>
            <a:noFill/>
          </a:ln>
          <a:solidFill>
            <a:srgbClr val="414141"/>
          </a:solidFill>
          <a:uFillTx/>
          <a:latin typeface="Palatino"/>
          <a:ea typeface="Palatino"/>
          <a:cs typeface="Palatino"/>
          <a:sym typeface="Palatino"/>
        </a:defRPr>
      </a:lvl5pPr>
      <a:lvl6pPr marL="2819400" marR="0" indent="-469900" algn="l" defTabSz="5842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929292"/>
        </a:buClr>
        <a:buSzPct val="60000"/>
        <a:buFont typeface="Zapf Dingbats"/>
        <a:buChar char="❖"/>
        <a:tabLst/>
        <a:defRPr b="0" baseline="0" cap="none" i="0" spc="0" strike="noStrike" sz="3600" u="none">
          <a:ln>
            <a:noFill/>
          </a:ln>
          <a:solidFill>
            <a:srgbClr val="414141"/>
          </a:solidFill>
          <a:uFillTx/>
          <a:latin typeface="Palatino"/>
          <a:ea typeface="Palatino"/>
          <a:cs typeface="Palatino"/>
          <a:sym typeface="Palatino"/>
        </a:defRPr>
      </a:lvl6pPr>
      <a:lvl7pPr marL="3289300" marR="0" indent="-469900" algn="l" defTabSz="5842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929292"/>
        </a:buClr>
        <a:buSzPct val="60000"/>
        <a:buFont typeface="Zapf Dingbats"/>
        <a:buChar char="❖"/>
        <a:tabLst/>
        <a:defRPr b="0" baseline="0" cap="none" i="0" spc="0" strike="noStrike" sz="3600" u="none">
          <a:ln>
            <a:noFill/>
          </a:ln>
          <a:solidFill>
            <a:srgbClr val="414141"/>
          </a:solidFill>
          <a:uFillTx/>
          <a:latin typeface="Palatino"/>
          <a:ea typeface="Palatino"/>
          <a:cs typeface="Palatino"/>
          <a:sym typeface="Palatino"/>
        </a:defRPr>
      </a:lvl7pPr>
      <a:lvl8pPr marL="3759200" marR="0" indent="-469900" algn="l" defTabSz="5842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929292"/>
        </a:buClr>
        <a:buSzPct val="60000"/>
        <a:buFont typeface="Zapf Dingbats"/>
        <a:buChar char="❖"/>
        <a:tabLst/>
        <a:defRPr b="0" baseline="0" cap="none" i="0" spc="0" strike="noStrike" sz="3600" u="none">
          <a:ln>
            <a:noFill/>
          </a:ln>
          <a:solidFill>
            <a:srgbClr val="414141"/>
          </a:solidFill>
          <a:uFillTx/>
          <a:latin typeface="Palatino"/>
          <a:ea typeface="Palatino"/>
          <a:cs typeface="Palatino"/>
          <a:sym typeface="Palatino"/>
        </a:defRPr>
      </a:lvl8pPr>
      <a:lvl9pPr marL="4229100" marR="0" indent="-469900" algn="l" defTabSz="5842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929292"/>
        </a:buClr>
        <a:buSzPct val="60000"/>
        <a:buFont typeface="Zapf Dingbats"/>
        <a:buChar char="❖"/>
        <a:tabLst/>
        <a:defRPr b="0" baseline="0" cap="none" i="0" spc="0" strike="noStrike" sz="3600" u="none">
          <a:ln>
            <a:noFill/>
          </a:ln>
          <a:solidFill>
            <a:srgbClr val="414141"/>
          </a:solidFill>
          <a:uFillTx/>
          <a:latin typeface="Palatino"/>
          <a:ea typeface="Palatino"/>
          <a:cs typeface="Palatino"/>
          <a:sym typeface="Palatino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mailto:huangh@chsi.com.cn" TargetMode="Externa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hyperlink" Target="http://nodejs.cn/api/modules.html#modules_module_exports" TargetMode="External"/><Relationship Id="rId6" Type="http://schemas.openxmlformats.org/officeDocument/2006/relationships/hyperlink" Target="http://chaijs.com/api/assert/" TargetMode="External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Relationship Id="rId4" Type="http://schemas.openxmlformats.org/officeDocument/2006/relationships/image" Target="../media/image11.png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://chaijs.com/guide/styles/" TargetMode="External"/><Relationship Id="rId4" Type="http://schemas.openxmlformats.org/officeDocument/2006/relationships/image" Target="../media/image18.png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/Relationships>
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.png"/></Relationships>
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Relationship Id="rId4" Type="http://schemas.openxmlformats.org/officeDocument/2006/relationships/image" Target="../media/image29.pn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/Relationships>

</file>

<file path=ppt/slides/_rels/slide3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/Relationships>

</file>

<file path=ppt/slides/_rels/slide3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mochajs.org/" TargetMode="External"/><Relationship Id="rId3" Type="http://schemas.openxmlformats.org/officeDocument/2006/relationships/hyperlink" Target="http://www.jianshu.com/p/f200a75a15d2" TargetMode="External"/><Relationship Id="rId4" Type="http://schemas.openxmlformats.org/officeDocument/2006/relationships/hyperlink" Target="http://www.ruanyifeng.com/blog/2015/12/a-mocha-tutorial-of-examples.html" TargetMode="External"/><Relationship Id="rId5" Type="http://schemas.openxmlformats.org/officeDocument/2006/relationships/hyperlink" Target="http://www.cnblogs.com/litecodes/p/mocha-101-hooks.html" TargetMode="External"/><Relationship Id="rId6" Type="http://schemas.openxmlformats.org/officeDocument/2006/relationships/hyperlink" Target="http://visionmedia.github.io/superagent/#test-documentation" TargetMode="External"/></Relationships>

</file>

<file path=ppt/slides/_rels/slide3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2017.08.07-09.14</a:t>
            </a:r>
          </a:p>
        </p:txBody>
      </p:sp>
      <p:sp>
        <p:nvSpPr>
          <p:cNvPr id="134" name="Shape 134"/>
          <p:cNvSpPr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单元测试框架Mocha</a:t>
            </a:r>
          </a:p>
        </p:txBody>
      </p:sp>
      <p:sp>
        <p:nvSpPr>
          <p:cNvPr id="135" name="Shape 135"/>
          <p:cNvSpPr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学信网 - 设计部 黄卉 </a:t>
            </a:r>
          </a:p>
          <a:p>
            <a:pPr/>
            <a:r>
              <a:rPr u="sng">
                <a:hlinkClick r:id="rId2" invalidUrl="" action="" tgtFrame="" tooltip="" history="1" highlightClick="0" endSnd="0"/>
              </a:rPr>
              <a:t>huangh@chsi.com.cn</a:t>
            </a:r>
          </a:p>
        </p:txBody>
      </p:sp>
      <p:sp>
        <p:nvSpPr>
          <p:cNvPr id="136" name="Shape 136"/>
          <p:cNvSpPr/>
          <p:nvPr>
            <p:ph type="sldNum" sz="quarter" idx="4294967295"/>
          </p:nvPr>
        </p:nvSpPr>
        <p:spPr>
          <a:xfrm>
            <a:off x="6381749" y="9258300"/>
            <a:ext cx="228601" cy="4064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25779">
              <a:spcBef>
                <a:spcPts val="1400"/>
              </a:spcBef>
              <a:defRPr sz="6300"/>
            </a:lvl1pPr>
          </a:lstStyle>
          <a:p>
            <a:pPr/>
            <a:r>
              <a:t>1.4 Mocha特点</a:t>
            </a:r>
          </a:p>
        </p:txBody>
      </p:sp>
      <p:sp>
        <p:nvSpPr>
          <p:cNvPr id="180" name="Shape 180"/>
          <p:cNvSpPr/>
          <p:nvPr>
            <p:ph type="body" sz="half" idx="1"/>
          </p:nvPr>
        </p:nvSpPr>
        <p:spPr>
          <a:xfrm>
            <a:off x="508000" y="2628900"/>
            <a:ext cx="5740677" cy="5104434"/>
          </a:xfrm>
          <a:prstGeom prst="rect">
            <a:avLst/>
          </a:prstGeom>
        </p:spPr>
        <p:txBody>
          <a:bodyPr/>
          <a:lstStyle/>
          <a:p>
            <a:pPr marL="286638" indent="-286638" defTabSz="356362">
              <a:spcBef>
                <a:spcPts val="1400"/>
              </a:spcBef>
              <a:defRPr sz="2196"/>
            </a:pPr>
            <a:r>
              <a:t>多环境使用：浏览器、Node环境；</a:t>
            </a:r>
          </a:p>
          <a:p>
            <a:pPr marL="286638" indent="-286638" defTabSz="356362">
              <a:spcBef>
                <a:spcPts val="1400"/>
              </a:spcBef>
              <a:defRPr sz="2196"/>
            </a:pPr>
            <a:r>
              <a:t>既可以测试简单的JavaScript函数，又可以测试异步代码；</a:t>
            </a:r>
          </a:p>
          <a:p>
            <a:pPr marL="286638" indent="-286638" defTabSz="356362">
              <a:spcBef>
                <a:spcPts val="1400"/>
              </a:spcBef>
              <a:defRPr sz="2196"/>
            </a:pPr>
            <a:r>
              <a:t>可以自动运行所有测试，也可以只运行特定的测试；</a:t>
            </a:r>
          </a:p>
          <a:p>
            <a:pPr marL="286638" indent="-286638" defTabSz="356362">
              <a:spcBef>
                <a:spcPts val="1400"/>
              </a:spcBef>
              <a:defRPr sz="2196"/>
            </a:pPr>
            <a:r>
              <a:t>使用任意的断言库；</a:t>
            </a:r>
          </a:p>
          <a:p>
            <a:pPr marL="286638" indent="-286638" defTabSz="356362">
              <a:spcBef>
                <a:spcPts val="1400"/>
              </a:spcBef>
              <a:defRPr sz="2196"/>
            </a:pPr>
            <a:r>
              <a:t>可以通过周期函数来编写初始化代码；</a:t>
            </a:r>
          </a:p>
          <a:p>
            <a:pPr marL="286638" indent="-286638" defTabSz="356362">
              <a:spcBef>
                <a:spcPts val="1400"/>
              </a:spcBef>
              <a:defRPr sz="2196"/>
            </a:pPr>
            <a:r>
              <a:t>可通过配置文件来实现默认命令行的执行；</a:t>
            </a:r>
          </a:p>
          <a:p>
            <a:pPr marL="286638" indent="-286638" defTabSz="356362">
              <a:spcBef>
                <a:spcPts val="1400"/>
              </a:spcBef>
              <a:defRPr sz="2196"/>
            </a:pPr>
            <a:r>
              <a:t>方法够用，简单，易入手。</a:t>
            </a:r>
          </a:p>
        </p:txBody>
      </p:sp>
      <p:pic>
        <p:nvPicPr>
          <p:cNvPr id="181" name="pasted-image.png"/>
          <p:cNvPicPr>
            <a:picLocks noChangeAspect="1"/>
          </p:cNvPicPr>
          <p:nvPr/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6331339" y="2565400"/>
            <a:ext cx="6345702" cy="622281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/>
          <p:nvPr>
            <p:ph type="title"/>
          </p:nvPr>
        </p:nvSpPr>
        <p:spPr>
          <a:xfrm>
            <a:off x="508000" y="1299011"/>
            <a:ext cx="11988800" cy="2413001"/>
          </a:xfrm>
          <a:prstGeom prst="rect">
            <a:avLst/>
          </a:prstGeom>
        </p:spPr>
        <p:txBody>
          <a:bodyPr/>
          <a:lstStyle/>
          <a:p>
            <a:pPr/>
            <a:r>
              <a:t>2、Mocha单元测试用法</a:t>
            </a:r>
          </a:p>
        </p:txBody>
      </p:sp>
      <p:sp>
        <p:nvSpPr>
          <p:cNvPr id="184" name="Shape 184"/>
          <p:cNvSpPr/>
          <p:nvPr>
            <p:ph type="sldNum" sz="quarter" idx="4294967295"/>
          </p:nvPr>
        </p:nvSpPr>
        <p:spPr>
          <a:xfrm>
            <a:off x="6330850" y="9258300"/>
            <a:ext cx="330400" cy="4064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85" name="Shape 185"/>
          <p:cNvSpPr/>
          <p:nvPr>
            <p:ph type="body" sz="half" idx="4294967295"/>
          </p:nvPr>
        </p:nvSpPr>
        <p:spPr>
          <a:xfrm>
            <a:off x="3429494" y="3439438"/>
            <a:ext cx="6145813" cy="5189821"/>
          </a:xfrm>
          <a:prstGeom prst="rect">
            <a:avLst/>
          </a:prstGeom>
        </p:spPr>
        <p:txBody>
          <a:bodyPr/>
          <a:lstStyle/>
          <a:p>
            <a:pPr marL="371221" indent="-371221" defTabSz="461518">
              <a:spcBef>
                <a:spcPts val="1800"/>
              </a:spcBef>
              <a:defRPr sz="2844"/>
            </a:pPr>
            <a:r>
              <a:t>2.1 单元测试大致流程</a:t>
            </a:r>
          </a:p>
          <a:p>
            <a:pPr marL="371221" indent="-371221" defTabSz="461518">
              <a:spcBef>
                <a:spcPts val="1800"/>
              </a:spcBef>
              <a:defRPr sz="2844"/>
            </a:pPr>
            <a:r>
              <a:t>2.2 单元测试基本用法</a:t>
            </a:r>
          </a:p>
          <a:p>
            <a:pPr marL="371221" indent="-371221" defTabSz="461518">
              <a:spcBef>
                <a:spcPts val="1800"/>
              </a:spcBef>
              <a:defRPr sz="2844"/>
            </a:pPr>
            <a:r>
              <a:t>2.3 单元测试生命周期</a:t>
            </a:r>
          </a:p>
          <a:p>
            <a:pPr marL="371221" indent="-371221" defTabSz="461518">
              <a:spcBef>
                <a:spcPts val="1800"/>
              </a:spcBef>
              <a:defRPr sz="2844"/>
            </a:pPr>
            <a:r>
              <a:t>2.4 测试管道管理</a:t>
            </a:r>
          </a:p>
          <a:p>
            <a:pPr marL="371221" indent="-371221" defTabSz="461518">
              <a:spcBef>
                <a:spcPts val="1800"/>
              </a:spcBef>
              <a:defRPr sz="2844"/>
            </a:pPr>
            <a:r>
              <a:t>2.5 动态生成测试用例</a:t>
            </a:r>
          </a:p>
          <a:p>
            <a:pPr marL="371221" indent="-371221" defTabSz="461518">
              <a:spcBef>
                <a:spcPts val="1800"/>
              </a:spcBef>
              <a:defRPr sz="2844"/>
            </a:pPr>
            <a:r>
              <a:t>2.6 chai断言库</a:t>
            </a:r>
          </a:p>
          <a:p>
            <a:pPr marL="371221" indent="-371221" defTabSz="461518">
              <a:spcBef>
                <a:spcPts val="1800"/>
              </a:spcBef>
              <a:defRPr sz="2844"/>
            </a:pPr>
            <a:r>
              <a:t>2.7 expect断言风格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25779">
              <a:spcBef>
                <a:spcPts val="1400"/>
              </a:spcBef>
              <a:defRPr sz="6300"/>
            </a:lvl1pPr>
          </a:lstStyle>
          <a:p>
            <a:pPr/>
            <a:r>
              <a:t>2.1 单元测试大致流程</a:t>
            </a:r>
          </a:p>
        </p:txBody>
      </p:sp>
      <p:sp>
        <p:nvSpPr>
          <p:cNvPr id="190" name="Shape 190"/>
          <p:cNvSpPr/>
          <p:nvPr>
            <p:ph type="body" idx="1"/>
          </p:nvPr>
        </p:nvSpPr>
        <p:spPr>
          <a:xfrm>
            <a:off x="508000" y="2809449"/>
            <a:ext cx="11988800" cy="5734902"/>
          </a:xfrm>
          <a:prstGeom prst="rect">
            <a:avLst/>
          </a:prstGeom>
        </p:spPr>
        <p:txBody>
          <a:bodyPr/>
          <a:lstStyle/>
          <a:p>
            <a:pPr marL="361822" indent="-361822" defTabSz="449833">
              <a:spcBef>
                <a:spcPts val="1800"/>
              </a:spcBef>
              <a:defRPr sz="2772"/>
            </a:pPr>
            <a:r>
              <a:t>全局安装：npm install --global mocha</a:t>
            </a:r>
          </a:p>
          <a:p>
            <a:pPr marL="361822" indent="-361822" defTabSz="449833">
              <a:spcBef>
                <a:spcPts val="1800"/>
              </a:spcBef>
              <a:defRPr sz="2772"/>
            </a:pPr>
            <a:r>
              <a:t>创建项目：</a:t>
            </a:r>
          </a:p>
          <a:p>
            <a:pPr lvl="1" marL="723645" indent="-361822" defTabSz="449833">
              <a:spcBef>
                <a:spcPts val="1800"/>
              </a:spcBef>
              <a:defRPr sz="2772"/>
            </a:pPr>
            <a:r>
              <a:t>新建文件夹demo01，需要测试脚本 add.js</a:t>
            </a:r>
          </a:p>
          <a:p>
            <a:pPr lvl="1" marL="723645" indent="-361822" defTabSz="449833">
              <a:spcBef>
                <a:spcPts val="1800"/>
              </a:spcBef>
              <a:defRPr sz="2772"/>
            </a:pPr>
            <a:r>
              <a:t>新建文件夹test，放测试脚本，新建测试脚本add.test.js</a:t>
            </a:r>
          </a:p>
          <a:p>
            <a:pPr lvl="1" marL="723645" indent="-361822" defTabSz="449833">
              <a:spcBef>
                <a:spcPts val="1800"/>
              </a:spcBef>
              <a:defRPr sz="2772"/>
            </a:pPr>
            <a:r>
              <a:t>项目依赖：</a:t>
            </a:r>
          </a:p>
          <a:p>
            <a:pPr lvl="2" marL="1085469" indent="-361822" defTabSz="449833">
              <a:spcBef>
                <a:spcPts val="1800"/>
              </a:spcBef>
              <a:defRPr sz="2772"/>
            </a:pPr>
            <a:r>
              <a:t>nam install --save-dev mocha  //测试框架</a:t>
            </a:r>
          </a:p>
          <a:p>
            <a:pPr lvl="2" marL="1085469" indent="-361822" defTabSz="449833">
              <a:spcBef>
                <a:spcPts val="1800"/>
              </a:spcBef>
              <a:defRPr sz="2772"/>
            </a:pPr>
            <a:r>
              <a:t>npm install --save-save chai       //断言库</a:t>
            </a:r>
          </a:p>
          <a:p>
            <a:pPr marL="361822" indent="-361822" defTabSz="449833">
              <a:spcBef>
                <a:spcPts val="1800"/>
              </a:spcBef>
              <a:defRPr sz="2772"/>
            </a:pPr>
            <a:r>
              <a:t>终端运行，进入到demo01目录下，执行：mocha </a:t>
            </a:r>
          </a:p>
        </p:txBody>
      </p:sp>
      <p:sp>
        <p:nvSpPr>
          <p:cNvPr id="191" name="Shape 191"/>
          <p:cNvSpPr/>
          <p:nvPr/>
        </p:nvSpPr>
        <p:spPr>
          <a:xfrm>
            <a:off x="11424583" y="8744742"/>
            <a:ext cx="1186756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2600"/>
                </a:solidFill>
              </a:defRPr>
            </a:lvl1pPr>
          </a:lstStyle>
          <a:p>
            <a:pPr/>
            <a:r>
              <a:t>demo01</a:t>
            </a:r>
          </a:p>
        </p:txBody>
      </p:sp>
      <p:pic>
        <p:nvPicPr>
          <p:cNvPr id="192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126029" y="2599104"/>
            <a:ext cx="3149601" cy="2336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/>
          <p:nvPr>
            <p:ph type="body" sz="quarter" idx="1"/>
          </p:nvPr>
        </p:nvSpPr>
        <p:spPr>
          <a:xfrm>
            <a:off x="508000" y="598556"/>
            <a:ext cx="11988800" cy="1643409"/>
          </a:xfrm>
          <a:prstGeom prst="rect">
            <a:avLst/>
          </a:prstGeom>
        </p:spPr>
        <p:txBody>
          <a:bodyPr anchor="t"/>
          <a:lstStyle/>
          <a:p>
            <a:pPr marL="286638" indent="-286638" defTabSz="356362">
              <a:spcBef>
                <a:spcPts val="1400"/>
              </a:spcBef>
              <a:defRPr sz="2196"/>
            </a:pPr>
            <a:r>
              <a:t>运行结果</a:t>
            </a:r>
          </a:p>
          <a:p>
            <a:pPr lvl="1" marL="573277" indent="-286638" defTabSz="356362">
              <a:spcBef>
                <a:spcPts val="1400"/>
              </a:spcBef>
              <a:defRPr sz="2196"/>
            </a:pPr>
            <a:r>
              <a:t>只有两种：测试通过或者测试不通过。</a:t>
            </a:r>
          </a:p>
          <a:p>
            <a:pPr lvl="1" marL="573277" indent="-286638" defTabSz="356362">
              <a:spcBef>
                <a:spcPts val="1400"/>
              </a:spcBef>
              <a:defRPr sz="2196"/>
            </a:pPr>
            <a:r>
              <a:t>显示基本信息：测试条数、测试结果、测试时间、报错信息等。</a:t>
            </a:r>
          </a:p>
        </p:txBody>
      </p:sp>
      <p:sp>
        <p:nvSpPr>
          <p:cNvPr id="195" name="Shape 195"/>
          <p:cNvSpPr/>
          <p:nvPr/>
        </p:nvSpPr>
        <p:spPr>
          <a:xfrm>
            <a:off x="6711319" y="2534942"/>
            <a:ext cx="2129285" cy="5270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B、测试不通过</a:t>
            </a:r>
          </a:p>
        </p:txBody>
      </p:sp>
      <p:sp>
        <p:nvSpPr>
          <p:cNvPr id="196" name="Shape 196"/>
          <p:cNvSpPr/>
          <p:nvPr/>
        </p:nvSpPr>
        <p:spPr>
          <a:xfrm>
            <a:off x="810186" y="2534942"/>
            <a:ext cx="1875384" cy="5270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A、测试通过</a:t>
            </a:r>
          </a:p>
        </p:txBody>
      </p:sp>
      <p:sp>
        <p:nvSpPr>
          <p:cNvPr id="197" name="Shape 197"/>
          <p:cNvSpPr/>
          <p:nvPr/>
        </p:nvSpPr>
        <p:spPr>
          <a:xfrm>
            <a:off x="179683" y="7243988"/>
            <a:ext cx="5711412" cy="11237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marL="258445" indent="-258445" algn="l" defTabSz="321310">
              <a:spcBef>
                <a:spcPts val="1300"/>
              </a:spcBef>
              <a:buClr>
                <a:srgbClr val="929292"/>
              </a:buClr>
              <a:buSzPct val="60000"/>
              <a:buFont typeface="Zapf Dingbats"/>
              <a:buChar char="❖"/>
              <a:defRPr sz="1980"/>
            </a:pPr>
            <a:r>
              <a:t>只有所有的测试用例通过了，该单元测试成功。</a:t>
            </a:r>
          </a:p>
          <a:p>
            <a:pPr marL="258445" indent="-258445" algn="l" defTabSz="321310">
              <a:spcBef>
                <a:spcPts val="1300"/>
              </a:spcBef>
              <a:buClr>
                <a:srgbClr val="929292"/>
              </a:buClr>
              <a:buSzPct val="60000"/>
              <a:buFont typeface="Zapf Dingbats"/>
              <a:buChar char="❖"/>
              <a:defRPr sz="1980"/>
            </a:pPr>
            <a:r>
              <a:t>只要有一条测试用例不通过，则该单元测试失败。</a:t>
            </a:r>
          </a:p>
        </p:txBody>
      </p:sp>
      <p:pic>
        <p:nvPicPr>
          <p:cNvPr id="198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44980" y="3222979"/>
            <a:ext cx="6995902" cy="6053849"/>
          </a:xfrm>
          <a:prstGeom prst="rect">
            <a:avLst/>
          </a:prstGeom>
          <a:ln w="12700">
            <a:miter lim="400000"/>
          </a:ln>
        </p:spPr>
      </p:pic>
      <p:pic>
        <p:nvPicPr>
          <p:cNvPr id="199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5217" y="3222979"/>
            <a:ext cx="5711412" cy="32468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25779">
              <a:spcBef>
                <a:spcPts val="1400"/>
              </a:spcBef>
              <a:defRPr sz="6300"/>
            </a:lvl1pPr>
          </a:lstStyle>
          <a:p>
            <a:pPr/>
            <a:r>
              <a:t>2.2 单元测试基本用法</a:t>
            </a:r>
          </a:p>
        </p:txBody>
      </p:sp>
      <p:pic>
        <p:nvPicPr>
          <p:cNvPr id="202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110008" y="3438120"/>
            <a:ext cx="6013160" cy="4060372"/>
          </a:xfrm>
          <a:prstGeom prst="rect">
            <a:avLst/>
          </a:prstGeom>
          <a:ln w="12700">
            <a:miter lim="400000"/>
          </a:ln>
        </p:spPr>
      </p:pic>
      <p:sp>
        <p:nvSpPr>
          <p:cNvPr id="203" name="Shape 203"/>
          <p:cNvSpPr/>
          <p:nvPr/>
        </p:nvSpPr>
        <p:spPr>
          <a:xfrm>
            <a:off x="6166512" y="2544537"/>
            <a:ext cx="4090542" cy="5270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pPr/>
            <a:r>
              <a:t>B、单元测试脚本：add.test.js</a:t>
            </a:r>
          </a:p>
        </p:txBody>
      </p:sp>
      <p:sp>
        <p:nvSpPr>
          <p:cNvPr id="204" name="Shape 204"/>
          <p:cNvSpPr/>
          <p:nvPr/>
        </p:nvSpPr>
        <p:spPr>
          <a:xfrm>
            <a:off x="516335" y="2544537"/>
            <a:ext cx="3896024" cy="5270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pPr/>
            <a:r>
              <a:t>A、需要测试的脚本：add.js</a:t>
            </a:r>
          </a:p>
        </p:txBody>
      </p:sp>
      <p:pic>
        <p:nvPicPr>
          <p:cNvPr id="205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40417" y="3438120"/>
            <a:ext cx="4888688" cy="2218397"/>
          </a:xfrm>
          <a:prstGeom prst="rect">
            <a:avLst/>
          </a:prstGeom>
          <a:ln w="12700">
            <a:miter lim="400000"/>
          </a:ln>
        </p:spPr>
      </p:pic>
      <p:sp>
        <p:nvSpPr>
          <p:cNvPr id="206" name="Shape 206"/>
          <p:cNvSpPr/>
          <p:nvPr/>
        </p:nvSpPr>
        <p:spPr>
          <a:xfrm>
            <a:off x="592302" y="6023003"/>
            <a:ext cx="4784918" cy="30934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50000"/>
              </a:lnSpc>
            </a:pPr>
            <a:r>
              <a:t>NodeJS知识点：</a:t>
            </a:r>
          </a:p>
          <a:p>
            <a:pPr algn="l">
              <a:lnSpc>
                <a:spcPct val="150000"/>
              </a:lnSpc>
            </a:pPr>
            <a:r>
              <a:t>    </a:t>
            </a:r>
            <a:r>
              <a:rPr u="sng">
                <a:hlinkClick r:id="rId5" invalidUrl="" action="" tgtFrame="" tooltip="" history="1" highlightClick="0" endSnd="0"/>
              </a:rPr>
              <a:t>module.exports 导出模块接口</a:t>
            </a:r>
          </a:p>
          <a:p>
            <a:pPr algn="l">
              <a:lnSpc>
                <a:spcPct val="150000"/>
              </a:lnSpc>
            </a:pPr>
            <a:r>
              <a:t>    require  导入接口</a:t>
            </a:r>
          </a:p>
          <a:p>
            <a:pPr algn="l">
              <a:lnSpc>
                <a:spcPct val="150000"/>
              </a:lnSpc>
            </a:pPr>
            <a:r>
              <a:t>chai断言库：</a:t>
            </a:r>
          </a:p>
          <a:p>
            <a:pPr lvl="1" algn="l">
              <a:lnSpc>
                <a:spcPct val="150000"/>
              </a:lnSpc>
            </a:pPr>
            <a:r>
              <a:t>expect、</a:t>
            </a:r>
            <a:r>
              <a:rPr u="sng">
                <a:hlinkClick r:id="rId6" invalidUrl="" action="" tgtFrame="" tooltip="" history="1" highlightClick="0" endSnd="0"/>
              </a:rPr>
              <a:t>assert</a:t>
            </a:r>
            <a:r>
              <a:t>  等写法</a:t>
            </a:r>
          </a:p>
        </p:txBody>
      </p:sp>
      <p:sp>
        <p:nvSpPr>
          <p:cNvPr id="207" name="Shape 207"/>
          <p:cNvSpPr/>
          <p:nvPr/>
        </p:nvSpPr>
        <p:spPr>
          <a:xfrm>
            <a:off x="5945332" y="7864978"/>
            <a:ext cx="7055990" cy="13716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/>
            <a:r>
              <a:t>测试脚本可以独立执行。</a:t>
            </a:r>
          </a:p>
          <a:p>
            <a:pPr algn="l"/>
            <a:r>
              <a:t>一个测试脚本里面应该包括一个或多个describe块，</a:t>
            </a:r>
          </a:p>
          <a:p>
            <a:pPr algn="l"/>
            <a:r>
              <a:t>每个describe块应该包括一个或多个it块。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/>
          <p:nvPr>
            <p:ph type="body" sz="half" idx="1"/>
          </p:nvPr>
        </p:nvSpPr>
        <p:spPr>
          <a:xfrm>
            <a:off x="453451" y="475933"/>
            <a:ext cx="12097899" cy="3757552"/>
          </a:xfrm>
          <a:prstGeom prst="rect">
            <a:avLst/>
          </a:prstGeom>
        </p:spPr>
        <p:txBody>
          <a:bodyPr/>
          <a:lstStyle/>
          <a:p>
            <a:pPr marL="263143" indent="-263143" defTabSz="327152">
              <a:spcBef>
                <a:spcPts val="1300"/>
              </a:spcBef>
              <a:defRPr sz="2016"/>
            </a:pPr>
            <a:r>
              <a:t>单元测试语法</a:t>
            </a:r>
          </a:p>
          <a:p>
            <a:pPr lvl="1" marL="526287" indent="-263143" defTabSz="327152">
              <a:spcBef>
                <a:spcPts val="1300"/>
              </a:spcBef>
              <a:defRPr sz="2016"/>
            </a:pPr>
            <a:r>
              <a:t>"测试套件"（test suite）：describe (moduleName, testDetails)。可以嵌套使用，明白、易懂即可。</a:t>
            </a:r>
          </a:p>
          <a:p>
            <a:pPr lvl="1" marL="526287" indent="-263143" defTabSz="327152">
              <a:spcBef>
                <a:spcPts val="1300"/>
              </a:spcBef>
              <a:defRPr sz="2016"/>
            </a:pPr>
            <a:r>
              <a:t>"测试用例"（test case）：it (info, function)。具体的测试语句，可多个。</a:t>
            </a:r>
          </a:p>
          <a:p>
            <a:pPr lvl="2" marL="789431" indent="-263143" defTabSz="327152">
              <a:spcBef>
                <a:spcPts val="1300"/>
              </a:spcBef>
              <a:defRPr sz="2016"/>
            </a:pPr>
            <a:r>
              <a:t>info，写期望的正确输出的简要一句话文字说明。</a:t>
            </a:r>
          </a:p>
          <a:p>
            <a:pPr lvl="2" marL="789431" indent="-263143" defTabSz="327152">
              <a:spcBef>
                <a:spcPts val="1300"/>
              </a:spcBef>
              <a:defRPr sz="2016"/>
            </a:pPr>
            <a:r>
              <a:t>function，具体测试函数，一个测试用例内部，包含一个或多个断言（assert）。</a:t>
            </a:r>
          </a:p>
          <a:p>
            <a:pPr lvl="1" marL="526287" indent="-263143" defTabSz="327152">
              <a:spcBef>
                <a:spcPts val="1300"/>
              </a:spcBef>
              <a:defRPr sz="2016"/>
            </a:pPr>
            <a:r>
              <a:t>assert.equal (exp1, exp2) ：断言判断exp1结果是否等于exp2，这里采取的等于判断是== 而并非 === ，即 assert.equal(1, ‘1’) 认为是True。</a:t>
            </a:r>
          </a:p>
        </p:txBody>
      </p:sp>
      <p:pic>
        <p:nvPicPr>
          <p:cNvPr id="212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451966" y="4307121"/>
            <a:ext cx="7217148" cy="4873361"/>
          </a:xfrm>
          <a:prstGeom prst="rect">
            <a:avLst/>
          </a:prstGeom>
          <a:ln w="12700">
            <a:miter lim="400000"/>
          </a:ln>
        </p:spPr>
      </p:pic>
      <p:pic>
        <p:nvPicPr>
          <p:cNvPr id="213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090707" y="6975184"/>
            <a:ext cx="7108803" cy="281045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25779">
              <a:spcBef>
                <a:spcPts val="1400"/>
              </a:spcBef>
              <a:defRPr sz="6300"/>
            </a:lvl1pPr>
          </a:lstStyle>
          <a:p>
            <a:pPr/>
            <a:r>
              <a:t>2.3 单元测试生命周期</a:t>
            </a:r>
          </a:p>
        </p:txBody>
      </p:sp>
      <p:sp>
        <p:nvSpPr>
          <p:cNvPr id="218" name="Shape 218"/>
          <p:cNvSpPr/>
          <p:nvPr>
            <p:ph type="body" sz="quarter" idx="1"/>
          </p:nvPr>
        </p:nvSpPr>
        <p:spPr>
          <a:xfrm>
            <a:off x="508000" y="2438400"/>
            <a:ext cx="11988800" cy="898352"/>
          </a:xfrm>
          <a:prstGeom prst="rect">
            <a:avLst/>
          </a:prstGeom>
        </p:spPr>
        <p:txBody>
          <a:bodyPr/>
          <a:lstStyle>
            <a:lvl1pPr marL="338328" indent="-338328" defTabSz="420624">
              <a:spcBef>
                <a:spcPts val="1700"/>
              </a:spcBef>
              <a:defRPr sz="2592"/>
            </a:lvl1pPr>
          </a:lstStyle>
          <a:p>
            <a:pPr/>
            <a:r>
              <a:t>每个测试块（describe）有4个周期函数：before、beforeEach、afterEach、after</a:t>
            </a:r>
          </a:p>
        </p:txBody>
      </p:sp>
      <p:sp>
        <p:nvSpPr>
          <p:cNvPr id="219" name="Shape 219"/>
          <p:cNvSpPr/>
          <p:nvPr/>
        </p:nvSpPr>
        <p:spPr>
          <a:xfrm>
            <a:off x="11488424" y="8967710"/>
            <a:ext cx="1034356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2600"/>
                </a:solidFill>
              </a:defRPr>
            </a:lvl1pPr>
          </a:lstStyle>
          <a:p>
            <a:pPr/>
            <a:r>
              <a:t>demo2</a:t>
            </a:r>
          </a:p>
        </p:txBody>
      </p:sp>
      <p:graphicFrame>
        <p:nvGraphicFramePr>
          <p:cNvPr id="220" name="Table 220"/>
          <p:cNvGraphicFramePr/>
          <p:nvPr/>
        </p:nvGraphicFramePr>
        <p:xfrm>
          <a:off x="478976" y="3702050"/>
          <a:ext cx="5981701" cy="6096000"/>
        </p:xfrm>
        <a:graphic xmlns:a="http://schemas.openxmlformats.org/drawingml/2006/main">
          <a:graphicData uri="http://schemas.openxmlformats.org/drawingml/2006/table">
            <a:tbl>
              <a:tblPr firstCol="1" firstRow="1" lastCol="0" lastRow="0" bandCol="0" bandRow="0" rtl="0">
                <a:tableStyleId>{CF821DB8-F4EB-4A41-A1BA-3FCAFE7338EE}</a:tableStyleId>
              </a:tblPr>
              <a:tblGrid>
                <a:gridCol w="2246231"/>
                <a:gridCol w="4395530"/>
                <a:gridCol w="5405086"/>
              </a:tblGrid>
              <a:tr h="863116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600">
                          <a:solidFill>
                            <a:srgbClr val="FFFFFF"/>
                          </a:solidFill>
                          <a:effectLst>
                            <a:outerShdw sx="100000" sy="100000" kx="0" ky="0" algn="b" rotWithShape="0" blurRad="25400" dist="33948" dir="2388334">
                              <a:srgbClr val="3B3936">
                                <a:alpha val="79310"/>
                              </a:srgbClr>
                            </a:outerShdw>
                          </a:effectLst>
                        </a:rPr>
                        <a:t>周期函数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chemeClr val="accent1">
                          <a:hueOff val="-113918"/>
                          <a:satOff val="19024"/>
                          <a:lumOff val="19749"/>
                        </a:schemeClr>
                      </a:solidFill>
                      <a:miter lim="400000"/>
                    </a:lnL>
                    <a:lnT w="12700">
                      <a:solidFill>
                        <a:schemeClr val="accent1">
                          <a:hueOff val="-113918"/>
                          <a:satOff val="19024"/>
                          <a:lumOff val="19749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600">
                          <a:solidFill>
                            <a:srgbClr val="FFFFFF"/>
                          </a:solidFill>
                          <a:effectLst>
                            <a:outerShdw sx="100000" sy="100000" kx="0" ky="0" algn="b" rotWithShape="0" blurRad="25400" dist="33948" dir="2388334">
                              <a:srgbClr val="3B3936">
                                <a:alpha val="79310"/>
                              </a:srgbClr>
                            </a:outerShdw>
                          </a:effectLst>
                        </a:rPr>
                        <a:t>存在周期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chemeClr val="accent1">
                          <a:hueOff val="-113918"/>
                          <a:satOff val="19024"/>
                          <a:lumOff val="19749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600">
                          <a:solidFill>
                            <a:srgbClr val="FFFFFF"/>
                          </a:solidFill>
                          <a:effectLst>
                            <a:outerShdw sx="100000" sy="100000" kx="0" ky="0" algn="b" rotWithShape="0" blurRad="25400" dist="33948" dir="2388334">
                              <a:srgbClr val="3B3936">
                                <a:alpha val="79310"/>
                              </a:srgbClr>
                            </a:outerShdw>
                          </a:effectLst>
                        </a:rPr>
                        <a:t>主要功能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chemeClr val="accent1">
                          <a:hueOff val="-113918"/>
                          <a:satOff val="19024"/>
                          <a:lumOff val="19749"/>
                        </a:schemeClr>
                      </a:solidFill>
                      <a:miter lim="400000"/>
                    </a:lnR>
                    <a:lnT w="12700">
                      <a:solidFill>
                        <a:schemeClr val="accent1">
                          <a:hueOff val="-113918"/>
                          <a:satOff val="19024"/>
                          <a:lumOff val="19749"/>
                        </a:schemeClr>
                      </a:solidFill>
                      <a:miter lim="400000"/>
                    </a:lnT>
                  </a:tcPr>
                </a:tc>
              </a:tr>
              <a:tr h="985391">
                <a:tc>
                  <a:txBody>
                    <a:bodyPr/>
                    <a:lstStyle/>
                    <a:p>
                      <a:pPr algn="l" defTabSz="457200">
                        <a:lnSpc>
                          <a:spcPct val="117999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500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before()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chemeClr val="accent1">
                          <a:hueOff val="-113918"/>
                          <a:satOff val="19024"/>
                          <a:lumOff val="19749"/>
                        </a:schemeClr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ct val="117999"/>
                        </a:lnSpc>
                        <a:defRPr sz="220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r>
                        <a:t>在本区块的所有测试用例</a:t>
                      </a:r>
                      <a:r>
                        <a:rPr>
                          <a:solidFill>
                            <a:srgbClr val="942192"/>
                          </a:solidFill>
                        </a:rPr>
                        <a:t>之前</a:t>
                      </a:r>
                      <a:r>
                        <a:t>执行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ct val="117999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用于同一的桩数据导入等功能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994582">
                <a:tc>
                  <a:txBody>
                    <a:bodyPr/>
                    <a:lstStyle/>
                    <a:p>
                      <a:pPr algn="l" defTabSz="457200">
                        <a:lnSpc>
                          <a:spcPct val="117999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500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beforeEach()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chemeClr val="accent1">
                          <a:hueOff val="-113918"/>
                          <a:satOff val="19024"/>
                          <a:lumOff val="19749"/>
                        </a:schemeClr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ct val="117999"/>
                        </a:lnSpc>
                        <a:defRPr sz="220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r>
                        <a:t>在本区块的</a:t>
                      </a:r>
                      <a:r>
                        <a:rPr>
                          <a:solidFill>
                            <a:srgbClr val="FF2600"/>
                          </a:solidFill>
                        </a:rPr>
                        <a:t>每个</a:t>
                      </a:r>
                      <a:r>
                        <a:t>测试用例</a:t>
                      </a:r>
                      <a:r>
                        <a:rPr>
                          <a:solidFill>
                            <a:srgbClr val="942192"/>
                          </a:solidFill>
                        </a:rPr>
                        <a:t>之前</a:t>
                      </a:r>
                      <a:r>
                        <a:t>执行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ct val="117999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用于清理测试环境，删除或回滚相关数据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969894">
                <a:tc>
                  <a:txBody>
                    <a:bodyPr/>
                    <a:lstStyle/>
                    <a:p>
                      <a:pPr algn="l" defTabSz="457200">
                        <a:lnSpc>
                          <a:spcPct val="117999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500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afterEach()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chemeClr val="accent1">
                          <a:hueOff val="-113918"/>
                          <a:satOff val="19024"/>
                          <a:lumOff val="19749"/>
                        </a:schemeClr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ct val="117999"/>
                        </a:lnSpc>
                        <a:defRPr sz="220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r>
                        <a:t>在本区块的</a:t>
                      </a:r>
                      <a:r>
                        <a:rPr>
                          <a:solidFill>
                            <a:srgbClr val="FF2600"/>
                          </a:solidFill>
                        </a:rPr>
                        <a:t>每个</a:t>
                      </a:r>
                      <a:r>
                        <a:t>测试用例之后执行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ct val="117999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可以用于准备测试用例所需的前置条件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941853">
                <a:tc>
                  <a:txBody>
                    <a:bodyPr/>
                    <a:lstStyle/>
                    <a:p>
                      <a:pPr algn="l" defTabSz="457200">
                        <a:lnSpc>
                          <a:spcPct val="117999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500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after()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chemeClr val="accent1">
                          <a:hueOff val="-113918"/>
                          <a:satOff val="19024"/>
                          <a:lumOff val="19749"/>
                        </a:schemeClr>
                      </a:solidFill>
                      <a:miter lim="400000"/>
                    </a:lnL>
                    <a:lnB w="12700">
                      <a:solidFill>
                        <a:schemeClr val="accent1">
                          <a:hueOff val="-113918"/>
                          <a:satOff val="19024"/>
                          <a:lumOff val="19749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ct val="117999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在本区块的所有测试用例之后执行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ct val="117999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可以用于准备测试用例所需的后置条件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 p14:dur="1000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25779">
              <a:spcBef>
                <a:spcPts val="1400"/>
              </a:spcBef>
              <a:defRPr sz="6300"/>
            </a:lvl1pPr>
          </a:lstStyle>
          <a:p>
            <a:pPr/>
            <a:r>
              <a:t>2.4  测试管道管理</a:t>
            </a:r>
          </a:p>
        </p:txBody>
      </p:sp>
      <p:sp>
        <p:nvSpPr>
          <p:cNvPr id="225" name="Shape 225"/>
          <p:cNvSpPr/>
          <p:nvPr>
            <p:ph type="body" sz="quarter" idx="1"/>
          </p:nvPr>
        </p:nvSpPr>
        <p:spPr>
          <a:xfrm>
            <a:off x="508000" y="8405094"/>
            <a:ext cx="11988800" cy="988440"/>
          </a:xfrm>
          <a:prstGeom prst="rect">
            <a:avLst/>
          </a:prstGeom>
        </p:spPr>
        <p:txBody>
          <a:bodyPr/>
          <a:lstStyle/>
          <a:p>
            <a:pPr/>
            <a:r>
              <a:t>only方法：表示只运行某个测试套件或测试用例。</a:t>
            </a:r>
          </a:p>
        </p:txBody>
      </p:sp>
      <p:pic>
        <p:nvPicPr>
          <p:cNvPr id="226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0" y="2178050"/>
            <a:ext cx="8835416" cy="5324545"/>
          </a:xfrm>
          <a:prstGeom prst="rect">
            <a:avLst/>
          </a:prstGeom>
          <a:ln w="12700">
            <a:miter lim="400000"/>
          </a:ln>
        </p:spPr>
      </p:pic>
      <p:sp>
        <p:nvSpPr>
          <p:cNvPr id="227" name="Shape 227"/>
          <p:cNvSpPr/>
          <p:nvPr/>
        </p:nvSpPr>
        <p:spPr>
          <a:xfrm>
            <a:off x="11434998" y="8645314"/>
            <a:ext cx="1034356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2600"/>
                </a:solidFill>
              </a:defRPr>
            </a:lvl1pPr>
          </a:lstStyle>
          <a:p>
            <a:pPr/>
            <a:r>
              <a:t>demo3</a:t>
            </a:r>
          </a:p>
        </p:txBody>
      </p:sp>
      <p:pic>
        <p:nvPicPr>
          <p:cNvPr id="228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481621" y="5919508"/>
            <a:ext cx="4520418" cy="26264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/>
          <p:nvPr>
            <p:ph type="body" sz="quarter" idx="1"/>
          </p:nvPr>
        </p:nvSpPr>
        <p:spPr>
          <a:xfrm>
            <a:off x="1043400" y="8285999"/>
            <a:ext cx="11988801" cy="1226630"/>
          </a:xfrm>
          <a:prstGeom prst="rect">
            <a:avLst/>
          </a:prstGeom>
        </p:spPr>
        <p:txBody>
          <a:bodyPr/>
          <a:lstStyle/>
          <a:p>
            <a:pPr/>
            <a:r>
              <a:t>skip方法：表示跳过指定的测试套件或测试用例。</a:t>
            </a:r>
          </a:p>
        </p:txBody>
      </p:sp>
      <p:pic>
        <p:nvPicPr>
          <p:cNvPr id="231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5631" y="245375"/>
            <a:ext cx="9619582" cy="5362834"/>
          </a:xfrm>
          <a:prstGeom prst="rect">
            <a:avLst/>
          </a:prstGeom>
          <a:ln w="12700">
            <a:miter lim="400000"/>
          </a:ln>
        </p:spPr>
      </p:pic>
      <p:sp>
        <p:nvSpPr>
          <p:cNvPr id="232" name="Shape 232"/>
          <p:cNvSpPr/>
          <p:nvPr/>
        </p:nvSpPr>
        <p:spPr>
          <a:xfrm>
            <a:off x="880483" y="3489165"/>
            <a:ext cx="8471901" cy="1584955"/>
          </a:xfrm>
          <a:prstGeom prst="rect">
            <a:avLst/>
          </a:prstGeom>
          <a:ln w="254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 algn="r">
              <a:defRPr sz="3200">
                <a:solidFill>
                  <a:srgbClr val="FF2600"/>
                </a:solidFill>
              </a:defRPr>
            </a:pPr>
          </a:p>
        </p:txBody>
      </p:sp>
      <p:sp>
        <p:nvSpPr>
          <p:cNvPr id="233" name="Shape 233"/>
          <p:cNvSpPr/>
          <p:nvPr/>
        </p:nvSpPr>
        <p:spPr>
          <a:xfrm>
            <a:off x="11434998" y="8645314"/>
            <a:ext cx="1034356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2600"/>
                </a:solidFill>
              </a:defRPr>
            </a:lvl1pPr>
          </a:lstStyle>
          <a:p>
            <a:pPr/>
            <a:r>
              <a:t>demo3</a:t>
            </a:r>
          </a:p>
        </p:txBody>
      </p:sp>
      <p:pic>
        <p:nvPicPr>
          <p:cNvPr id="234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048925" y="5342789"/>
            <a:ext cx="7932830" cy="308021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25779">
              <a:spcBef>
                <a:spcPts val="1400"/>
              </a:spcBef>
              <a:defRPr sz="6300"/>
            </a:lvl1pPr>
          </a:lstStyle>
          <a:p>
            <a:pPr/>
            <a:r>
              <a:t>2.5 动态生成测试用例</a:t>
            </a:r>
          </a:p>
        </p:txBody>
      </p:sp>
      <p:sp>
        <p:nvSpPr>
          <p:cNvPr id="237" name="Shape 237"/>
          <p:cNvSpPr/>
          <p:nvPr>
            <p:ph type="body" sz="quarter" idx="1"/>
          </p:nvPr>
        </p:nvSpPr>
        <p:spPr>
          <a:xfrm>
            <a:off x="242956" y="8100821"/>
            <a:ext cx="11988801" cy="975209"/>
          </a:xfrm>
          <a:prstGeom prst="rect">
            <a:avLst/>
          </a:prstGeom>
        </p:spPr>
        <p:txBody>
          <a:bodyPr/>
          <a:lstStyle/>
          <a:p>
            <a:pPr/>
            <a:r>
              <a:t>forEach：有多个测试数据需要显示的时候</a:t>
            </a:r>
          </a:p>
        </p:txBody>
      </p:sp>
      <p:sp>
        <p:nvSpPr>
          <p:cNvPr id="238" name="Shape 238"/>
          <p:cNvSpPr/>
          <p:nvPr/>
        </p:nvSpPr>
        <p:spPr>
          <a:xfrm>
            <a:off x="11495261" y="8334425"/>
            <a:ext cx="1186756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2600"/>
                </a:solidFill>
              </a:defRPr>
            </a:lvl1pPr>
          </a:lstStyle>
          <a:p>
            <a:pPr/>
            <a:r>
              <a:t>demo04</a:t>
            </a:r>
          </a:p>
        </p:txBody>
      </p:sp>
      <p:pic>
        <p:nvPicPr>
          <p:cNvPr id="239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48401" y="2355125"/>
            <a:ext cx="9246450" cy="5568622"/>
          </a:xfrm>
          <a:prstGeom prst="rect">
            <a:avLst/>
          </a:prstGeom>
          <a:ln w="12700">
            <a:miter lim="400000"/>
          </a:ln>
        </p:spPr>
      </p:pic>
      <p:pic>
        <p:nvPicPr>
          <p:cNvPr id="240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633544" y="4841971"/>
            <a:ext cx="4368495" cy="30817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57200" y="1574800"/>
            <a:ext cx="12090400" cy="6604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25779">
              <a:spcBef>
                <a:spcPts val="1400"/>
              </a:spcBef>
              <a:defRPr sz="6300"/>
            </a:lvl1pPr>
          </a:lstStyle>
          <a:p>
            <a:pPr/>
            <a:r>
              <a:t>2.6 断言库</a:t>
            </a:r>
          </a:p>
        </p:txBody>
      </p:sp>
      <p:sp>
        <p:nvSpPr>
          <p:cNvPr id="243" name="Shape 243"/>
          <p:cNvSpPr/>
          <p:nvPr>
            <p:ph type="body" sz="quarter" idx="1"/>
          </p:nvPr>
        </p:nvSpPr>
        <p:spPr>
          <a:xfrm>
            <a:off x="481820" y="7633626"/>
            <a:ext cx="11632015" cy="1636779"/>
          </a:xfrm>
          <a:prstGeom prst="rect">
            <a:avLst/>
          </a:prstGeom>
        </p:spPr>
        <p:txBody>
          <a:bodyPr anchor="t"/>
          <a:lstStyle/>
          <a:p>
            <a:pPr marL="277240" indent="-277240" defTabSz="344677">
              <a:spcBef>
                <a:spcPts val="1400"/>
              </a:spcBef>
              <a:defRPr sz="2478"/>
            </a:pPr>
            <a:r>
              <a:t>mocha 允许开发者使用任意的断言库。</a:t>
            </a:r>
          </a:p>
          <a:p>
            <a:pPr marL="277240" indent="-277240" defTabSz="344677">
              <a:spcBef>
                <a:spcPts val="1400"/>
              </a:spcBef>
              <a:defRPr sz="2478"/>
            </a:pPr>
            <a:r>
              <a:t>常用断言库：should.js、expect.js、</a:t>
            </a:r>
            <a:r>
              <a:rPr b="1"/>
              <a:t>chai.js</a:t>
            </a:r>
            <a:r>
              <a:t>、better-assert、assert（nodejs 原生模块）。</a:t>
            </a:r>
          </a:p>
        </p:txBody>
      </p:sp>
      <p:pic>
        <p:nvPicPr>
          <p:cNvPr id="244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23098" y="3359718"/>
            <a:ext cx="7674650" cy="3034165"/>
          </a:xfrm>
          <a:prstGeom prst="rect">
            <a:avLst/>
          </a:prstGeom>
          <a:ln w="12700">
            <a:miter lim="400000"/>
          </a:ln>
        </p:spPr>
      </p:pic>
      <p:sp>
        <p:nvSpPr>
          <p:cNvPr id="245" name="Shape 245"/>
          <p:cNvSpPr/>
          <p:nvPr/>
        </p:nvSpPr>
        <p:spPr>
          <a:xfrm>
            <a:off x="1977716" y="6486888"/>
            <a:ext cx="9266401" cy="10038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lnSpc>
                <a:spcPct val="120000"/>
              </a:lnSpc>
              <a:defRPr sz="2300">
                <a:solidFill>
                  <a:srgbClr val="94219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实际值（-1）和期望值（[1,2,3].indexOf(5)）是一样的，断言为true。</a:t>
            </a:r>
          </a:p>
          <a:p>
            <a:pPr algn="l" defTabSz="457200">
              <a:lnSpc>
                <a:spcPct val="120000"/>
              </a:lnSpc>
              <a:defRPr sz="2300">
                <a:solidFill>
                  <a:srgbClr val="94219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第一个不成功，第二个成功。最后为测试失败。</a:t>
            </a:r>
          </a:p>
        </p:txBody>
      </p:sp>
      <p:sp>
        <p:nvSpPr>
          <p:cNvPr id="246" name="Shape 246"/>
          <p:cNvSpPr/>
          <p:nvPr/>
        </p:nvSpPr>
        <p:spPr>
          <a:xfrm>
            <a:off x="540090" y="2324100"/>
            <a:ext cx="11924620" cy="8142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marL="281940" indent="-281940" algn="l" defTabSz="350520">
              <a:spcBef>
                <a:spcPts val="1400"/>
              </a:spcBef>
              <a:buClr>
                <a:srgbClr val="929292"/>
              </a:buClr>
              <a:buSzPct val="60000"/>
              <a:buFont typeface="Zapf Dingbats"/>
              <a:buChar char="❖"/>
              <a:defRPr sz="2520"/>
            </a:lvl1pPr>
          </a:lstStyle>
          <a:p>
            <a:pPr/>
            <a:r>
              <a:t>断言指的是对代码行为的预期，会返回一个布尔值，表示代码行为是否符合预期。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/>
          <p:nvPr>
            <p:ph type="body" sz="half" idx="1"/>
          </p:nvPr>
        </p:nvSpPr>
        <p:spPr>
          <a:xfrm>
            <a:off x="508000" y="1711739"/>
            <a:ext cx="11988800" cy="3085134"/>
          </a:xfrm>
          <a:prstGeom prst="rect">
            <a:avLst/>
          </a:prstGeom>
        </p:spPr>
        <p:txBody>
          <a:bodyPr anchor="t"/>
          <a:lstStyle/>
          <a:p>
            <a:pPr marL="375920" indent="-375920" defTabSz="467359">
              <a:spcBef>
                <a:spcPts val="1900"/>
              </a:spcBef>
              <a:defRPr sz="2880"/>
            </a:pPr>
            <a:r>
              <a:t>chai.js断言库：接口丰富，文档齐全，可以对各种接口进行断言。</a:t>
            </a:r>
          </a:p>
          <a:p>
            <a:pPr marL="375920" indent="-375920" defTabSz="467359">
              <a:spcBef>
                <a:spcPts val="1900"/>
              </a:spcBef>
              <a:defRPr sz="2880"/>
            </a:pPr>
            <a:r>
              <a:t>三种风格的断言：</a:t>
            </a:r>
          </a:p>
          <a:p>
            <a:pPr lvl="1" marL="751840" indent="-375920" defTabSz="467359">
              <a:spcBef>
                <a:spcPts val="1900"/>
              </a:spcBef>
              <a:defRPr sz="2880"/>
            </a:pPr>
            <a:r>
              <a:t>TDD测试驱动开发风格 </a:t>
            </a:r>
            <a:r>
              <a:rPr u="sng">
                <a:solidFill>
                  <a:srgbClr val="4183C4"/>
                </a:solidFill>
                <a:uFill>
                  <a:solidFill>
                    <a:srgbClr val="4183C4"/>
                  </a:solidFill>
                </a:uFill>
                <a:hlinkClick r:id="rId3" invalidUrl="" action="" tgtFrame="" tooltip="" history="1" highlightClick="0" endSnd="0"/>
              </a:rPr>
              <a:t>assert</a:t>
            </a:r>
            <a:r>
              <a:t> ，不支持链式调用。</a:t>
            </a:r>
          </a:p>
          <a:p>
            <a:pPr lvl="1" marL="751840" indent="-375920" defTabSz="467359">
              <a:spcBef>
                <a:spcPts val="1900"/>
              </a:spcBef>
              <a:defRPr sz="2880"/>
            </a:pPr>
            <a:r>
              <a:t>BDD行为驱动开发风格的expect和should（不支持IE），链式语言。</a:t>
            </a:r>
          </a:p>
        </p:txBody>
      </p:sp>
      <p:pic>
        <p:nvPicPr>
          <p:cNvPr id="251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577097" y="5142906"/>
            <a:ext cx="7850606" cy="1968804"/>
          </a:xfrm>
          <a:prstGeom prst="rect">
            <a:avLst/>
          </a:prstGeom>
          <a:ln w="12700">
            <a:miter lim="400000"/>
          </a:ln>
        </p:spPr>
      </p:pic>
      <p:sp>
        <p:nvSpPr>
          <p:cNvPr id="252" name="Shape 252"/>
          <p:cNvSpPr/>
          <p:nvPr/>
        </p:nvSpPr>
        <p:spPr>
          <a:xfrm>
            <a:off x="11459922" y="8882181"/>
            <a:ext cx="1186756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2600"/>
                </a:solidFill>
              </a:defRPr>
            </a:lvl1pPr>
          </a:lstStyle>
          <a:p>
            <a:pPr/>
            <a:r>
              <a:t>demo05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25779">
              <a:spcBef>
                <a:spcPts val="1400"/>
              </a:spcBef>
              <a:defRPr sz="6300"/>
            </a:lvl1pPr>
          </a:lstStyle>
          <a:p>
            <a:pPr/>
            <a:r>
              <a:t>2.7 expect断言风格</a:t>
            </a:r>
          </a:p>
        </p:txBody>
      </p:sp>
      <p:sp>
        <p:nvSpPr>
          <p:cNvPr id="257" name="Shape 257"/>
          <p:cNvSpPr/>
          <p:nvPr/>
        </p:nvSpPr>
        <p:spPr>
          <a:xfrm>
            <a:off x="508000" y="2480470"/>
            <a:ext cx="11988800" cy="5051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marL="361822" indent="-361822" algn="l" defTabSz="449833">
              <a:spcBef>
                <a:spcPts val="1800"/>
              </a:spcBef>
              <a:buClr>
                <a:srgbClr val="929292"/>
              </a:buClr>
              <a:buSzPct val="60000"/>
              <a:buFont typeface="Zapf Dingbats"/>
              <a:buChar char="❖"/>
              <a:defRPr sz="2772"/>
            </a:pPr>
            <a:r>
              <a:t>ok ：检查是否为真</a:t>
            </a:r>
          </a:p>
          <a:p>
            <a:pPr marL="361822" indent="-361822" algn="l" defTabSz="449833">
              <a:spcBef>
                <a:spcPts val="1800"/>
              </a:spcBef>
              <a:buClr>
                <a:srgbClr val="929292"/>
              </a:buClr>
              <a:buSzPct val="60000"/>
              <a:buFont typeface="Zapf Dingbats"/>
              <a:buChar char="❖"/>
              <a:defRPr sz="2772"/>
            </a:pPr>
            <a:r>
              <a:t>true：检查对象是否为真</a:t>
            </a:r>
          </a:p>
          <a:p>
            <a:pPr marL="361822" indent="-361822" algn="l" defTabSz="449833">
              <a:spcBef>
                <a:spcPts val="1800"/>
              </a:spcBef>
              <a:buClr>
                <a:srgbClr val="929292"/>
              </a:buClr>
              <a:buSzPct val="60000"/>
              <a:buFont typeface="Zapf Dingbats"/>
              <a:buChar char="❖"/>
              <a:defRPr sz="2772"/>
            </a:pPr>
            <a:r>
              <a:t>to.be、to：作为连接两个方法的链式方法</a:t>
            </a:r>
          </a:p>
          <a:p>
            <a:pPr marL="361822" indent="-361822" algn="l" defTabSz="449833">
              <a:spcBef>
                <a:spcPts val="1800"/>
              </a:spcBef>
              <a:buClr>
                <a:srgbClr val="929292"/>
              </a:buClr>
              <a:buSzPct val="60000"/>
              <a:buFont typeface="Zapf Dingbats"/>
              <a:buChar char="❖"/>
              <a:defRPr sz="2772"/>
            </a:pPr>
            <a:r>
              <a:t>not：链接一个否定的断言，如 expect(false).not.to.be(true)</a:t>
            </a:r>
          </a:p>
          <a:p>
            <a:pPr marL="361822" indent="-361822" algn="l" defTabSz="449833">
              <a:spcBef>
                <a:spcPts val="1800"/>
              </a:spcBef>
              <a:buClr>
                <a:srgbClr val="929292"/>
              </a:buClr>
              <a:buSzPct val="60000"/>
              <a:buFont typeface="Zapf Dingbats"/>
              <a:buChar char="❖"/>
              <a:defRPr sz="2772"/>
            </a:pPr>
            <a:r>
              <a:t>a/an：检查类型（也适用于数组类型）</a:t>
            </a:r>
          </a:p>
          <a:p>
            <a:pPr marL="361822" indent="-361822" algn="l" defTabSz="449833">
              <a:spcBef>
                <a:spcPts val="1800"/>
              </a:spcBef>
              <a:buClr>
                <a:srgbClr val="929292"/>
              </a:buClr>
              <a:buSzPct val="60000"/>
              <a:buFont typeface="Zapf Dingbats"/>
              <a:buChar char="❖"/>
              <a:defRPr sz="2772"/>
            </a:pPr>
            <a:r>
              <a:t>include/contain：检查数组或字符串是否包含某个元素</a:t>
            </a:r>
          </a:p>
          <a:p>
            <a:pPr marL="361822" indent="-361822" algn="l" defTabSz="449833">
              <a:spcBef>
                <a:spcPts val="1800"/>
              </a:spcBef>
              <a:buClr>
                <a:srgbClr val="929292"/>
              </a:buClr>
              <a:buSzPct val="60000"/>
              <a:buFont typeface="Zapf Dingbats"/>
              <a:buChar char="❖"/>
              <a:defRPr sz="2772"/>
            </a:pPr>
            <a:r>
              <a:t>below/above：检查是否大于或者小于某个限定值</a:t>
            </a:r>
          </a:p>
        </p:txBody>
      </p:sp>
      <p:sp>
        <p:nvSpPr>
          <p:cNvPr id="258" name="Shape 258"/>
          <p:cNvSpPr/>
          <p:nvPr/>
        </p:nvSpPr>
        <p:spPr>
          <a:xfrm>
            <a:off x="721393" y="7834444"/>
            <a:ext cx="10677755" cy="1209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ct val="117999"/>
              </a:lnSpc>
              <a:defRPr sz="2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通常写同一个断言会有几个方法</a:t>
            </a:r>
          </a:p>
          <a:p>
            <a:pPr algn="l" defTabSz="457200">
              <a:lnSpc>
                <a:spcPct val="117999"/>
              </a:lnSpc>
              <a:defRPr sz="2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比如：expect(response).to.be(true) 和 expect(response).equal(true)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/>
          <p:nvPr>
            <p:ph type="title"/>
          </p:nvPr>
        </p:nvSpPr>
        <p:spPr>
          <a:xfrm>
            <a:off x="508000" y="1231900"/>
            <a:ext cx="11988800" cy="2413000"/>
          </a:xfrm>
          <a:prstGeom prst="rect">
            <a:avLst/>
          </a:prstGeom>
        </p:spPr>
        <p:txBody>
          <a:bodyPr/>
          <a:lstStyle/>
          <a:p>
            <a:pPr/>
            <a:r>
              <a:t>3、Mocha命令行用法</a:t>
            </a:r>
          </a:p>
        </p:txBody>
      </p:sp>
      <p:sp>
        <p:nvSpPr>
          <p:cNvPr id="261" name="Shape 261"/>
          <p:cNvSpPr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62" name="Shape 262"/>
          <p:cNvSpPr/>
          <p:nvPr>
            <p:ph type="body" sz="half" idx="4294967295"/>
          </p:nvPr>
        </p:nvSpPr>
        <p:spPr>
          <a:xfrm>
            <a:off x="3782833" y="3097397"/>
            <a:ext cx="4889624" cy="5641600"/>
          </a:xfrm>
          <a:prstGeom prst="rect">
            <a:avLst/>
          </a:prstGeom>
        </p:spPr>
        <p:txBody>
          <a:bodyPr/>
          <a:lstStyle/>
          <a:p>
            <a:pPr marL="352425" indent="-352425" defTabSz="438150">
              <a:spcBef>
                <a:spcPts val="1800"/>
              </a:spcBef>
              <a:defRPr sz="2700"/>
            </a:pPr>
            <a:r>
              <a:t>3.1 基本用法</a:t>
            </a:r>
          </a:p>
          <a:p>
            <a:pPr marL="352425" indent="-352425" defTabSz="438150">
              <a:spcBef>
                <a:spcPts val="1800"/>
              </a:spcBef>
              <a:defRPr sz="2700"/>
            </a:pPr>
            <a:r>
              <a:t>3.2 异步请求测试</a:t>
            </a:r>
          </a:p>
          <a:p>
            <a:pPr marL="352425" indent="-352425" defTabSz="438150">
              <a:spcBef>
                <a:spcPts val="1800"/>
              </a:spcBef>
              <a:defRPr sz="2700"/>
            </a:pPr>
            <a:r>
              <a:t>3.3 ajax异步请求测试</a:t>
            </a:r>
          </a:p>
          <a:p>
            <a:pPr marL="352425" indent="-352425" defTabSz="438150">
              <a:spcBef>
                <a:spcPts val="1800"/>
              </a:spcBef>
              <a:defRPr sz="2700"/>
            </a:pPr>
            <a:r>
              <a:t>3.4 定制生成格式</a:t>
            </a:r>
          </a:p>
          <a:p>
            <a:pPr marL="352425" indent="-352425" defTabSz="438150">
              <a:spcBef>
                <a:spcPts val="1800"/>
              </a:spcBef>
              <a:defRPr sz="2700"/>
            </a:pPr>
            <a:r>
              <a:t>3.5 添加默认配置</a:t>
            </a:r>
          </a:p>
          <a:p>
            <a:pPr marL="352425" indent="-352425" defTabSz="438150">
              <a:spcBef>
                <a:spcPts val="1800"/>
              </a:spcBef>
              <a:defRPr sz="2700"/>
            </a:pPr>
            <a:r>
              <a:t>3.6 浏览器显示测试结果</a:t>
            </a:r>
          </a:p>
          <a:p>
            <a:pPr marL="352425" indent="-352425" defTabSz="438150">
              <a:spcBef>
                <a:spcPts val="1800"/>
              </a:spcBef>
              <a:defRPr sz="2700"/>
            </a:pPr>
            <a:r>
              <a:t>3.7 单元测试实例</a:t>
            </a:r>
          </a:p>
          <a:p>
            <a:pPr marL="352425" indent="-352425" defTabSz="438150">
              <a:spcBef>
                <a:spcPts val="1800"/>
              </a:spcBef>
              <a:defRPr sz="2700"/>
            </a:pPr>
            <a:r>
              <a:t>3.8 在gulp中运行Mocha测试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25779">
              <a:spcBef>
                <a:spcPts val="1400"/>
              </a:spcBef>
              <a:defRPr sz="6300"/>
            </a:lvl1pPr>
          </a:lstStyle>
          <a:p>
            <a:pPr/>
            <a:r>
              <a:t>3.1 基本用法</a:t>
            </a:r>
          </a:p>
        </p:txBody>
      </p:sp>
      <p:sp>
        <p:nvSpPr>
          <p:cNvPr id="265" name="Shape 265"/>
          <p:cNvSpPr/>
          <p:nvPr>
            <p:ph type="body" idx="1"/>
          </p:nvPr>
        </p:nvSpPr>
        <p:spPr>
          <a:xfrm>
            <a:off x="508000" y="2603500"/>
            <a:ext cx="11988800" cy="6701476"/>
          </a:xfrm>
          <a:prstGeom prst="rect">
            <a:avLst/>
          </a:prstGeom>
        </p:spPr>
        <p:txBody>
          <a:bodyPr/>
          <a:lstStyle/>
          <a:p>
            <a:pPr marL="263143" indent="-263143" defTabSz="327152">
              <a:spcBef>
                <a:spcPts val="1300"/>
              </a:spcBef>
              <a:defRPr sz="2016"/>
            </a:pPr>
            <a:r>
              <a:t>mocha命令的基本格式是：mocha [debug] [options] [files]</a:t>
            </a:r>
          </a:p>
          <a:p>
            <a:pPr marL="263143" indent="-263143" defTabSz="327152">
              <a:spcBef>
                <a:spcPts val="1300"/>
              </a:spcBef>
              <a:defRPr sz="2016"/>
            </a:pPr>
            <a:r>
              <a:t>基本用法 </a:t>
            </a:r>
          </a:p>
          <a:p>
            <a:pPr lvl="1" marL="526287" indent="-263143" defTabSz="327152">
              <a:spcBef>
                <a:spcPts val="1300"/>
              </a:spcBef>
              <a:defRPr sz="2016"/>
            </a:pPr>
            <a:r>
              <a:t>mocha：默认运行test子目录里面的测试脚本，不包括子文件</a:t>
            </a:r>
          </a:p>
          <a:p>
            <a:pPr lvl="1" marL="526287" indent="-263143" defTabSz="327152">
              <a:spcBef>
                <a:spcPts val="1300"/>
              </a:spcBef>
              <a:defRPr sz="2016"/>
            </a:pPr>
            <a:r>
              <a:t>mocha add.test.js：当前目录下面的该测试脚本。</a:t>
            </a:r>
          </a:p>
          <a:p>
            <a:pPr lvl="1" marL="526287" indent="-263143" defTabSz="327152">
              <a:spcBef>
                <a:spcPts val="1300"/>
              </a:spcBef>
              <a:defRPr sz="2016"/>
            </a:pPr>
            <a:r>
              <a:t>mocha file1 file2 file3 ：  mocha命令后面紧跟测试脚本的路径和文件名，可以指定多个测试用例。</a:t>
            </a:r>
          </a:p>
          <a:p>
            <a:pPr marL="263143" indent="-263143" defTabSz="327152">
              <a:spcBef>
                <a:spcPts val="1300"/>
              </a:spcBef>
              <a:defRPr sz="2016"/>
            </a:pPr>
            <a:r>
              <a:t>通配符</a:t>
            </a:r>
          </a:p>
          <a:p>
            <a:pPr lvl="1" marL="526287" indent="-263143" defTabSz="327152">
              <a:spcBef>
                <a:spcPts val="1300"/>
              </a:spcBef>
              <a:defRPr sz="2016"/>
            </a:pPr>
            <a:r>
              <a:t>mocha spec/{my,awesome}.js</a:t>
            </a:r>
          </a:p>
          <a:p>
            <a:pPr lvl="1" marL="526287" indent="-263143" defTabSz="327152">
              <a:spcBef>
                <a:spcPts val="1300"/>
              </a:spcBef>
              <a:defRPr sz="2016"/>
            </a:pPr>
            <a:r>
              <a:t>mocha test/unit/*.js</a:t>
            </a:r>
          </a:p>
          <a:p>
            <a:pPr marL="263143" indent="-263143" defTabSz="327152">
              <a:spcBef>
                <a:spcPts val="1300"/>
              </a:spcBef>
              <a:defRPr sz="2016"/>
            </a:pPr>
            <a:r>
              <a:t>命令行参数 mocha  --help：查看所有命令</a:t>
            </a:r>
          </a:p>
          <a:p>
            <a:pPr lvl="1" marL="526287" indent="-263143" defTabSz="327152">
              <a:spcBef>
                <a:spcPts val="1300"/>
              </a:spcBef>
              <a:defRPr sz="2016"/>
            </a:pPr>
            <a:r>
              <a:t>mocha --recursive：执行</a:t>
            </a:r>
            <a:r>
              <a:rPr>
                <a:solidFill>
                  <a:srgbClr val="FF40FF"/>
                </a:solidFill>
              </a:rPr>
              <a:t>test子目录</a:t>
            </a:r>
            <a:r>
              <a:t>下面的所有的测试用例。</a:t>
            </a:r>
          </a:p>
          <a:p>
            <a:pPr lvl="1" marL="526287" indent="-263143" defTabSz="327152">
              <a:spcBef>
                <a:spcPts val="1300"/>
              </a:spcBef>
              <a:defRPr sz="2016"/>
            </a:pPr>
            <a:r>
              <a:t>mocha --watch：-w 监控执行</a:t>
            </a:r>
          </a:p>
          <a:p>
            <a:pPr lvl="1" marL="526287" indent="-263143" defTabSz="327152">
              <a:spcBef>
                <a:spcPts val="1300"/>
              </a:spcBef>
              <a:defRPr sz="2016"/>
            </a:pPr>
            <a:r>
              <a:t>mocha --timeout 5000 timeout.test.js：-t 异步测试中需要，默认时间为2000。</a:t>
            </a:r>
          </a:p>
        </p:txBody>
      </p:sp>
      <p:sp>
        <p:nvSpPr>
          <p:cNvPr id="266" name="Shape 266"/>
          <p:cNvSpPr/>
          <p:nvPr/>
        </p:nvSpPr>
        <p:spPr>
          <a:xfrm>
            <a:off x="11442252" y="8214655"/>
            <a:ext cx="1186757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2600"/>
                </a:solidFill>
              </a:defRPr>
            </a:lvl1pPr>
          </a:lstStyle>
          <a:p>
            <a:pPr/>
            <a:r>
              <a:t>demo06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25779">
              <a:spcBef>
                <a:spcPts val="1400"/>
              </a:spcBef>
              <a:defRPr sz="6300"/>
            </a:lvl1pPr>
          </a:lstStyle>
          <a:p>
            <a:pPr/>
            <a:r>
              <a:t>3.2 异步请求测试</a:t>
            </a:r>
          </a:p>
        </p:txBody>
      </p:sp>
      <p:sp>
        <p:nvSpPr>
          <p:cNvPr id="269" name="Shape 269"/>
          <p:cNvSpPr/>
          <p:nvPr>
            <p:ph type="body" sz="quarter" idx="1"/>
          </p:nvPr>
        </p:nvSpPr>
        <p:spPr>
          <a:xfrm>
            <a:off x="7337609" y="2178050"/>
            <a:ext cx="5612630" cy="1383236"/>
          </a:xfrm>
          <a:prstGeom prst="rect">
            <a:avLst/>
          </a:prstGeom>
        </p:spPr>
        <p:txBody>
          <a:bodyPr/>
          <a:lstStyle/>
          <a:p>
            <a:pPr marL="192659" indent="-192659" defTabSz="239522">
              <a:spcBef>
                <a:spcPts val="900"/>
              </a:spcBef>
              <a:defRPr sz="1721"/>
            </a:pPr>
            <a:r>
              <a:t>done：一个it里面只有一个done。done标识回调的最深处，也是嵌套回调函数的末端。必须有，否则报错。</a:t>
            </a:r>
          </a:p>
          <a:p>
            <a:pPr marL="192659" indent="-192659" defTabSz="239522">
              <a:spcBef>
                <a:spcPts val="900"/>
              </a:spcBef>
              <a:defRPr sz="1721"/>
            </a:pPr>
            <a:r>
              <a:t>超时解决：mocha --timeout 3000 timeout.test.js  </a:t>
            </a:r>
          </a:p>
        </p:txBody>
      </p:sp>
      <p:pic>
        <p:nvPicPr>
          <p:cNvPr id="270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37609" y="3702050"/>
            <a:ext cx="4203911" cy="3647029"/>
          </a:xfrm>
          <a:prstGeom prst="rect">
            <a:avLst/>
          </a:prstGeom>
          <a:ln w="12700">
            <a:miter lim="400000"/>
          </a:ln>
        </p:spPr>
      </p:pic>
      <p:pic>
        <p:nvPicPr>
          <p:cNvPr id="271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34850" y="2324100"/>
            <a:ext cx="7259568" cy="69977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72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337609" y="7664133"/>
            <a:ext cx="4101691" cy="1956363"/>
          </a:xfrm>
          <a:prstGeom prst="rect">
            <a:avLst/>
          </a:prstGeom>
          <a:ln w="12700">
            <a:miter lim="400000"/>
          </a:ln>
        </p:spPr>
      </p:pic>
      <p:sp>
        <p:nvSpPr>
          <p:cNvPr id="273" name="Shape 273"/>
          <p:cNvSpPr/>
          <p:nvPr/>
        </p:nvSpPr>
        <p:spPr>
          <a:xfrm>
            <a:off x="11552191" y="9055645"/>
            <a:ext cx="1186757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2600"/>
                </a:solidFill>
              </a:defRPr>
            </a:lvl1pPr>
          </a:lstStyle>
          <a:p>
            <a:pPr/>
            <a:r>
              <a:t>demo07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25779">
              <a:spcBef>
                <a:spcPts val="1400"/>
              </a:spcBef>
              <a:defRPr sz="6300"/>
            </a:lvl1pPr>
          </a:lstStyle>
          <a:p>
            <a:pPr/>
            <a:r>
              <a:t>3.3 ajax异步请求测试</a:t>
            </a:r>
          </a:p>
        </p:txBody>
      </p:sp>
      <p:sp>
        <p:nvSpPr>
          <p:cNvPr id="276" name="Shape 276"/>
          <p:cNvSpPr/>
          <p:nvPr/>
        </p:nvSpPr>
        <p:spPr>
          <a:xfrm>
            <a:off x="9419496" y="5607299"/>
            <a:ext cx="3174991" cy="31439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marL="281940" indent="-281940" algn="l" defTabSz="350520">
              <a:spcBef>
                <a:spcPts val="1400"/>
              </a:spcBef>
              <a:buClr>
                <a:srgbClr val="929292"/>
              </a:buClr>
              <a:buSzPct val="60000"/>
              <a:buFont typeface="Zapf Dingbats"/>
              <a:buChar char="❖"/>
              <a:defRPr sz="2160"/>
            </a:pPr>
            <a:r>
              <a:t>del/head/get/post/put和别的http动作都可以使用。</a:t>
            </a:r>
          </a:p>
          <a:p>
            <a:pPr marL="281940" indent="-281940" algn="l" defTabSz="350520">
              <a:spcBef>
                <a:spcPts val="1400"/>
              </a:spcBef>
              <a:buClr>
                <a:srgbClr val="929292"/>
              </a:buClr>
              <a:buSzPct val="60000"/>
              <a:buFont typeface="Zapf Dingbats"/>
              <a:buChar char="❖"/>
              <a:defRPr sz="2160"/>
            </a:pPr>
            <a:r>
              <a:t>request、end、send、set，均可使用，详见：SuperAgent中文使用文档​</a:t>
            </a:r>
          </a:p>
        </p:txBody>
      </p:sp>
      <p:sp>
        <p:nvSpPr>
          <p:cNvPr id="277" name="Shape 277"/>
          <p:cNvSpPr/>
          <p:nvPr/>
        </p:nvSpPr>
        <p:spPr>
          <a:xfrm>
            <a:off x="11542366" y="8966245"/>
            <a:ext cx="1186756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2600"/>
                </a:solidFill>
              </a:defRPr>
            </a:lvl1pPr>
          </a:lstStyle>
          <a:p>
            <a:pPr/>
            <a:r>
              <a:t>demo07</a:t>
            </a:r>
          </a:p>
        </p:txBody>
      </p:sp>
      <p:pic>
        <p:nvPicPr>
          <p:cNvPr id="278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9531" y="2324100"/>
            <a:ext cx="9249884" cy="6705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79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831585" y="2324100"/>
            <a:ext cx="5205242" cy="29784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25779">
              <a:spcBef>
                <a:spcPts val="1400"/>
              </a:spcBef>
              <a:defRPr sz="6300"/>
            </a:lvl1pPr>
          </a:lstStyle>
          <a:p>
            <a:pPr/>
            <a:r>
              <a:t>3.4 定制生成格式</a:t>
            </a:r>
          </a:p>
        </p:txBody>
      </p:sp>
      <p:sp>
        <p:nvSpPr>
          <p:cNvPr id="282" name="Shape 282"/>
          <p:cNvSpPr/>
          <p:nvPr>
            <p:ph type="body" idx="1"/>
          </p:nvPr>
        </p:nvSpPr>
        <p:spPr>
          <a:xfrm>
            <a:off x="508000" y="2415317"/>
            <a:ext cx="11988800" cy="7057671"/>
          </a:xfrm>
          <a:prstGeom prst="rect">
            <a:avLst/>
          </a:prstGeom>
        </p:spPr>
        <p:txBody>
          <a:bodyPr/>
          <a:lstStyle/>
          <a:p>
            <a:pPr marL="300736" indent="-300736" defTabSz="373887">
              <a:spcBef>
                <a:spcPts val="1500"/>
              </a:spcBef>
              <a:defRPr sz="2304"/>
            </a:pPr>
            <a:r>
              <a:t>mocha --reporter  spec：默认为spec格式，可设置其他格式。</a:t>
            </a:r>
          </a:p>
          <a:p>
            <a:pPr marL="300736" indent="-300736" defTabSz="373887">
              <a:spcBef>
                <a:spcPts val="1500"/>
              </a:spcBef>
              <a:defRPr sz="2304"/>
            </a:pPr>
            <a:r>
              <a:t>-- reporter 简写 -R</a:t>
            </a:r>
          </a:p>
          <a:p>
            <a:pPr marL="300736" indent="-300736" defTabSz="373887">
              <a:spcBef>
                <a:spcPts val="1500"/>
              </a:spcBef>
              <a:defRPr sz="2304"/>
            </a:pPr>
            <a:r>
              <a:t>生成MD格式</a:t>
            </a:r>
          </a:p>
          <a:p>
            <a:pPr lvl="1" marL="601472" indent="-300736" defTabSz="373887">
              <a:spcBef>
                <a:spcPts val="1500"/>
              </a:spcBef>
              <a:defRPr sz="2304"/>
            </a:pPr>
            <a:r>
              <a:t>mocha --recursive -R markdown &gt; spec.md 。</a:t>
            </a:r>
          </a:p>
          <a:p>
            <a:pPr lvl="2" marL="902208" indent="-300736" defTabSz="373887">
              <a:spcBef>
                <a:spcPts val="1500"/>
              </a:spcBef>
              <a:defRPr sz="2304"/>
            </a:pPr>
            <a:r>
              <a:t>上面命令根据test目录的所有测试脚本，生成一个规格文件spec.md。-R markdown参数指定规格报告是markdown格式。</a:t>
            </a:r>
          </a:p>
          <a:p>
            <a:pPr lvl="1" marL="601472" indent="-300736" defTabSz="373887">
              <a:spcBef>
                <a:spcPts val="1500"/>
              </a:spcBef>
              <a:defRPr sz="2304"/>
            </a:pPr>
            <a:r>
              <a:t>mocha --recursive -R doc &gt; spec.html  </a:t>
            </a:r>
          </a:p>
          <a:p>
            <a:pPr lvl="1" marL="601472" indent="-300736" defTabSz="373887">
              <a:spcBef>
                <a:spcPts val="1500"/>
              </a:spcBef>
              <a:defRPr sz="2304"/>
            </a:pPr>
            <a:r>
              <a:t>详见</a:t>
            </a:r>
            <a:r>
              <a:rPr>
                <a:solidFill>
                  <a:srgbClr val="FF2600"/>
                </a:solidFill>
              </a:rPr>
              <a:t>demo08</a:t>
            </a:r>
            <a:endParaRPr>
              <a:solidFill>
                <a:srgbClr val="FF2600"/>
              </a:solidFill>
            </a:endParaRPr>
          </a:p>
          <a:p>
            <a:pPr marL="300736" indent="-300736" defTabSz="373887">
              <a:spcBef>
                <a:spcPts val="1500"/>
              </a:spcBef>
              <a:defRPr sz="2304"/>
            </a:pPr>
            <a:r>
              <a:t>添加mochawesome格式，网页版查看</a:t>
            </a:r>
          </a:p>
          <a:p>
            <a:pPr lvl="1" marL="601472" indent="-300736" defTabSz="373887">
              <a:spcBef>
                <a:spcPts val="1500"/>
              </a:spcBef>
              <a:defRPr sz="2304"/>
            </a:pPr>
            <a:r>
              <a:t>安装项目依赖：npm install --save-dev mochawesome</a:t>
            </a:r>
          </a:p>
          <a:p>
            <a:pPr lvl="1" marL="601472" indent="-300736" defTabSz="373887">
              <a:spcBef>
                <a:spcPts val="1500"/>
              </a:spcBef>
              <a:defRPr sz="2304"/>
            </a:pPr>
            <a:r>
              <a:t>执行：mocha --reporter mochawesome</a:t>
            </a:r>
          </a:p>
          <a:p>
            <a:pPr lvl="1" marL="601472" indent="-300736" defTabSz="373887">
              <a:spcBef>
                <a:spcPts val="1500"/>
              </a:spcBef>
              <a:defRPr sz="2304"/>
            </a:pPr>
            <a:r>
              <a:t>详见 </a:t>
            </a:r>
            <a:r>
              <a:rPr>
                <a:solidFill>
                  <a:srgbClr val="FF2600"/>
                </a:solidFill>
              </a:rPr>
              <a:t>demo09</a:t>
            </a:r>
          </a:p>
        </p:txBody>
      </p:sp>
      <p:pic>
        <p:nvPicPr>
          <p:cNvPr id="283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714598" y="8142862"/>
            <a:ext cx="6241378" cy="144644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25779">
              <a:spcBef>
                <a:spcPts val="1400"/>
              </a:spcBef>
              <a:defRPr sz="6300"/>
            </a:lvl1pPr>
          </a:lstStyle>
          <a:p>
            <a:pPr/>
            <a:r>
              <a:t>3.5 添加默认配置</a:t>
            </a:r>
          </a:p>
        </p:txBody>
      </p:sp>
      <p:sp>
        <p:nvSpPr>
          <p:cNvPr id="286" name="Shape 286"/>
          <p:cNvSpPr/>
          <p:nvPr>
            <p:ph type="body" sz="half" idx="1"/>
          </p:nvPr>
        </p:nvSpPr>
        <p:spPr>
          <a:xfrm>
            <a:off x="472660" y="2470316"/>
            <a:ext cx="10964238" cy="3104496"/>
          </a:xfrm>
          <a:prstGeom prst="rect">
            <a:avLst/>
          </a:prstGeom>
        </p:spPr>
        <p:txBody>
          <a:bodyPr anchor="t"/>
          <a:lstStyle/>
          <a:p>
            <a:pPr marL="399415" indent="-399415" defTabSz="496570">
              <a:spcBef>
                <a:spcPts val="2000"/>
              </a:spcBef>
              <a:defRPr sz="3060"/>
            </a:pPr>
            <a:r>
              <a:rPr>
                <a:solidFill>
                  <a:srgbClr val="942192"/>
                </a:solidFill>
              </a:rPr>
              <a:t>test测试目录下</a:t>
            </a:r>
            <a:r>
              <a:t>新建mocha.opts</a:t>
            </a:r>
          </a:p>
          <a:p>
            <a:pPr marL="399415" indent="-399415" defTabSz="496570">
              <a:spcBef>
                <a:spcPts val="2000"/>
              </a:spcBef>
              <a:defRPr sz="3060"/>
            </a:pPr>
            <a:r>
              <a:t>例如：mocha --reporter mochawesome --recursive --watch</a:t>
            </a:r>
          </a:p>
          <a:p>
            <a:pPr marL="399415" indent="-399415" defTabSz="496570">
              <a:spcBef>
                <a:spcPts val="2000"/>
              </a:spcBef>
              <a:defRPr sz="3060"/>
            </a:pPr>
            <a:r>
              <a:t>执行：mocha</a:t>
            </a:r>
          </a:p>
          <a:p>
            <a:pPr marL="399415" indent="-399415" defTabSz="496570">
              <a:spcBef>
                <a:spcPts val="2000"/>
              </a:spcBef>
              <a:defRPr sz="3060"/>
            </a:pPr>
            <a:r>
              <a:t>详见</a:t>
            </a:r>
            <a:r>
              <a:rPr>
                <a:solidFill>
                  <a:srgbClr val="FF2600"/>
                </a:solidFill>
              </a:rPr>
              <a:t>demo10</a:t>
            </a:r>
          </a:p>
        </p:txBody>
      </p:sp>
      <p:pic>
        <p:nvPicPr>
          <p:cNvPr id="287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635905" y="3971702"/>
            <a:ext cx="6349633" cy="2619486"/>
          </a:xfrm>
          <a:prstGeom prst="rect">
            <a:avLst/>
          </a:prstGeom>
          <a:ln w="12700">
            <a:miter lim="400000"/>
          </a:ln>
        </p:spPr>
      </p:pic>
      <p:pic>
        <p:nvPicPr>
          <p:cNvPr id="288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8001" y="6794354"/>
            <a:ext cx="9143445" cy="29043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Shape 29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25779">
              <a:spcBef>
                <a:spcPts val="1400"/>
              </a:spcBef>
              <a:defRPr sz="6300"/>
            </a:lvl1pPr>
          </a:lstStyle>
          <a:p>
            <a:pPr/>
            <a:r>
              <a:t>3.6 浏览器显示测试结果</a:t>
            </a:r>
          </a:p>
        </p:txBody>
      </p:sp>
      <p:sp>
        <p:nvSpPr>
          <p:cNvPr id="291" name="Shape 291"/>
          <p:cNvSpPr/>
          <p:nvPr>
            <p:ph type="body" sz="half" idx="1"/>
          </p:nvPr>
        </p:nvSpPr>
        <p:spPr>
          <a:xfrm>
            <a:off x="490330" y="2485334"/>
            <a:ext cx="9352446" cy="3298619"/>
          </a:xfrm>
          <a:prstGeom prst="rect">
            <a:avLst/>
          </a:prstGeom>
        </p:spPr>
        <p:txBody>
          <a:bodyPr/>
          <a:lstStyle/>
          <a:p>
            <a:pPr marL="277240" indent="-277240" defTabSz="344677">
              <a:spcBef>
                <a:spcPts val="1400"/>
              </a:spcBef>
              <a:defRPr sz="2124"/>
            </a:pPr>
            <a:r>
              <a:t>动态生成模板：mocha init test，自动生成一个test目录</a:t>
            </a:r>
          </a:p>
          <a:p>
            <a:pPr marL="277240" indent="-277240" defTabSz="344677">
              <a:spcBef>
                <a:spcPts val="1400"/>
              </a:spcBef>
              <a:defRPr sz="2124"/>
            </a:pPr>
            <a:r>
              <a:t>其中</a:t>
            </a:r>
            <a:r>
              <a:rPr>
                <a:solidFill>
                  <a:srgbClr val="942192"/>
                </a:solidFill>
              </a:rPr>
              <a:t>tests.js是空的，需要自己写</a:t>
            </a:r>
            <a:r>
              <a:t>（建议将tests.js改成target.test.js）</a:t>
            </a:r>
          </a:p>
          <a:p>
            <a:pPr marL="277240" indent="-277240" defTabSz="344677">
              <a:spcBef>
                <a:spcPts val="1400"/>
              </a:spcBef>
              <a:defRPr sz="2124"/>
            </a:pPr>
            <a:r>
              <a:t>在html中添加断言库、对应需要测试的target.js。</a:t>
            </a:r>
          </a:p>
          <a:p>
            <a:pPr lvl="1" marL="554481" indent="-277240" defTabSz="344677">
              <a:spcBef>
                <a:spcPts val="1400"/>
              </a:spcBef>
              <a:defRPr sz="2124"/>
            </a:pPr>
            <a:r>
              <a:t>添加断言库：&lt;script src=“http://chaijs.com/chai.js"&gt;&lt;/script&gt;</a:t>
            </a:r>
          </a:p>
          <a:p>
            <a:pPr lvl="1" marL="554481" indent="-277240" defTabSz="344677">
              <a:spcBef>
                <a:spcPts val="1400"/>
              </a:spcBef>
              <a:defRPr sz="2124"/>
            </a:pPr>
            <a:r>
              <a:t>添加需要测试的js：&lt;script src="target.js"&gt;&lt;/script&gt;</a:t>
            </a:r>
          </a:p>
          <a:p>
            <a:pPr marL="277240" indent="-277240" defTabSz="344677">
              <a:spcBef>
                <a:spcPts val="1400"/>
              </a:spcBef>
              <a:defRPr sz="2124"/>
            </a:pPr>
            <a:r>
              <a:t>在浏览器里面打开index.html，就可以看到测试脚本的运行结果。</a:t>
            </a:r>
          </a:p>
        </p:txBody>
      </p:sp>
      <p:sp>
        <p:nvSpPr>
          <p:cNvPr id="292" name="Shape 292"/>
          <p:cNvSpPr/>
          <p:nvPr/>
        </p:nvSpPr>
        <p:spPr>
          <a:xfrm>
            <a:off x="11430753" y="8967710"/>
            <a:ext cx="1149698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2600"/>
                </a:solidFill>
              </a:defRPr>
            </a:lvl1pPr>
          </a:lstStyle>
          <a:p>
            <a:pPr/>
            <a:r>
              <a:t>deme11</a:t>
            </a:r>
          </a:p>
        </p:txBody>
      </p:sp>
      <p:pic>
        <p:nvPicPr>
          <p:cNvPr id="293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4034" y="5815960"/>
            <a:ext cx="7870043" cy="3708716"/>
          </a:xfrm>
          <a:prstGeom prst="rect">
            <a:avLst/>
          </a:prstGeom>
          <a:ln w="12700">
            <a:miter lim="400000"/>
          </a:ln>
        </p:spPr>
      </p:pic>
      <p:pic>
        <p:nvPicPr>
          <p:cNvPr id="294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016485" y="5768766"/>
            <a:ext cx="4924656" cy="2935007"/>
          </a:xfrm>
          <a:prstGeom prst="rect">
            <a:avLst/>
          </a:prstGeom>
          <a:ln w="12700">
            <a:miter lim="400000"/>
          </a:ln>
        </p:spPr>
      </p:pic>
      <p:pic>
        <p:nvPicPr>
          <p:cNvPr id="295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238201" y="2682249"/>
            <a:ext cx="2287312" cy="232196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25779">
              <a:spcBef>
                <a:spcPts val="1400"/>
              </a:spcBef>
              <a:defRPr sz="6300"/>
            </a:lvl1pPr>
          </a:lstStyle>
          <a:p>
            <a:pPr/>
            <a:r>
              <a:t>单元测试框架Mocha</a:t>
            </a:r>
          </a:p>
        </p:txBody>
      </p:sp>
      <p:sp>
        <p:nvSpPr>
          <p:cNvPr id="143" name="Shape 14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6"/>
            <a:r>
              <a:t>1、Mocha单元测试框架介绍</a:t>
            </a:r>
          </a:p>
          <a:p>
            <a:pPr lvl="6"/>
            <a:r>
              <a:t>2、Mocha单元测试用法</a:t>
            </a:r>
          </a:p>
          <a:p>
            <a:pPr lvl="6"/>
            <a:r>
              <a:t>3、Mocha命令行用法</a:t>
            </a:r>
          </a:p>
        </p:txBody>
      </p:sp>
      <p:sp>
        <p:nvSpPr>
          <p:cNvPr id="144" name="Shape 144"/>
          <p:cNvSpPr/>
          <p:nvPr>
            <p:ph type="sldNum" sz="quarter" idx="4294967295"/>
          </p:nvPr>
        </p:nvSpPr>
        <p:spPr>
          <a:xfrm>
            <a:off x="6381749" y="9258300"/>
            <a:ext cx="228601" cy="4064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hape 29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25779">
              <a:spcBef>
                <a:spcPts val="1400"/>
              </a:spcBef>
              <a:defRPr sz="6300"/>
            </a:lvl1pPr>
          </a:lstStyle>
          <a:p>
            <a:pPr/>
            <a:r>
              <a:t>3.7 单元测试实例</a:t>
            </a:r>
          </a:p>
        </p:txBody>
      </p:sp>
      <p:pic>
        <p:nvPicPr>
          <p:cNvPr id="298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0534" y="2087071"/>
            <a:ext cx="12123732" cy="3880067"/>
          </a:xfrm>
          <a:prstGeom prst="rect">
            <a:avLst/>
          </a:prstGeom>
          <a:ln w="12700">
            <a:miter lim="400000"/>
          </a:ln>
        </p:spPr>
      </p:pic>
      <p:pic>
        <p:nvPicPr>
          <p:cNvPr id="299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07037" y="5936703"/>
            <a:ext cx="10418273" cy="3815324"/>
          </a:xfrm>
          <a:prstGeom prst="rect">
            <a:avLst/>
          </a:prstGeom>
          <a:ln w="12700">
            <a:miter lim="400000"/>
          </a:ln>
        </p:spPr>
      </p:pic>
      <p:sp>
        <p:nvSpPr>
          <p:cNvPr id="300" name="Shape 300"/>
          <p:cNvSpPr/>
          <p:nvPr/>
        </p:nvSpPr>
        <p:spPr>
          <a:xfrm>
            <a:off x="11807954" y="9153936"/>
            <a:ext cx="1186756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2600"/>
                </a:solidFill>
              </a:defRPr>
            </a:lvl1pPr>
          </a:lstStyle>
          <a:p>
            <a:pPr/>
            <a:r>
              <a:t>demo12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25779">
              <a:spcBef>
                <a:spcPts val="1400"/>
              </a:spcBef>
              <a:defRPr sz="6300"/>
            </a:lvl1pPr>
          </a:lstStyle>
          <a:p>
            <a:pPr/>
            <a:r>
              <a:t>3.8 在 gulp中运行Mocha测试</a:t>
            </a:r>
          </a:p>
        </p:txBody>
      </p:sp>
      <p:sp>
        <p:nvSpPr>
          <p:cNvPr id="303" name="Shape 303"/>
          <p:cNvSpPr/>
          <p:nvPr>
            <p:ph type="body" sz="half" idx="1"/>
          </p:nvPr>
        </p:nvSpPr>
        <p:spPr>
          <a:xfrm>
            <a:off x="553051" y="2320228"/>
            <a:ext cx="11988801" cy="2807874"/>
          </a:xfrm>
          <a:prstGeom prst="rect">
            <a:avLst/>
          </a:prstGeom>
        </p:spPr>
        <p:txBody>
          <a:bodyPr/>
          <a:lstStyle/>
          <a:p>
            <a:pPr marL="361822" indent="-361822" defTabSz="449833">
              <a:spcBef>
                <a:spcPts val="1800"/>
              </a:spcBef>
              <a:defRPr sz="2772"/>
            </a:pPr>
            <a:r>
              <a:t>建立下图所示目录结构。</a:t>
            </a:r>
          </a:p>
          <a:p>
            <a:pPr marL="361822" indent="-361822" defTabSz="449833">
              <a:spcBef>
                <a:spcPts val="1800"/>
              </a:spcBef>
              <a:defRPr sz="2772"/>
            </a:pPr>
            <a:r>
              <a:t>安装gulp-mocha插件：cnpm install  - -save-dev gulp-mocha</a:t>
            </a:r>
          </a:p>
          <a:p>
            <a:pPr marL="361822" indent="-361822" defTabSz="449833">
              <a:spcBef>
                <a:spcPts val="1800"/>
              </a:spcBef>
              <a:defRPr sz="2772"/>
            </a:pPr>
            <a:r>
              <a:t>编写“mocha”任务，如右图。</a:t>
            </a:r>
          </a:p>
          <a:p>
            <a:pPr marL="361822" indent="-361822" defTabSz="449833">
              <a:spcBef>
                <a:spcPts val="1800"/>
              </a:spcBef>
              <a:defRPr sz="2772"/>
            </a:pPr>
            <a:r>
              <a:t>执行：gulp</a:t>
            </a:r>
          </a:p>
        </p:txBody>
      </p:sp>
      <p:pic>
        <p:nvPicPr>
          <p:cNvPr id="304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39203" y="3702050"/>
            <a:ext cx="7332546" cy="5777826"/>
          </a:xfrm>
          <a:prstGeom prst="rect">
            <a:avLst/>
          </a:prstGeom>
          <a:ln w="12700">
            <a:miter lim="400000"/>
          </a:ln>
        </p:spPr>
      </p:pic>
      <p:pic>
        <p:nvPicPr>
          <p:cNvPr id="305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25269" y="5429029"/>
            <a:ext cx="3050494" cy="3660593"/>
          </a:xfrm>
          <a:prstGeom prst="rect">
            <a:avLst/>
          </a:prstGeom>
          <a:ln w="12700">
            <a:miter lim="400000"/>
          </a:ln>
        </p:spPr>
      </p:pic>
      <p:sp>
        <p:nvSpPr>
          <p:cNvPr id="306" name="Shape 306"/>
          <p:cNvSpPr/>
          <p:nvPr/>
        </p:nvSpPr>
        <p:spPr>
          <a:xfrm>
            <a:off x="11605223" y="8973731"/>
            <a:ext cx="1186756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2600"/>
                </a:solidFill>
              </a:defRPr>
            </a:lvl1pPr>
          </a:lstStyle>
          <a:p>
            <a:pPr/>
            <a:r>
              <a:t>demo13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25779">
              <a:spcBef>
                <a:spcPts val="1400"/>
              </a:spcBef>
              <a:defRPr sz="6300"/>
            </a:lvl1pPr>
          </a:lstStyle>
          <a:p>
            <a:pPr/>
            <a:r>
              <a:t>参考资料</a:t>
            </a:r>
          </a:p>
        </p:txBody>
      </p:sp>
      <p:sp>
        <p:nvSpPr>
          <p:cNvPr id="309" name="Shape 309"/>
          <p:cNvSpPr/>
          <p:nvPr>
            <p:ph type="body" idx="1"/>
          </p:nvPr>
        </p:nvSpPr>
        <p:spPr>
          <a:xfrm>
            <a:off x="508000" y="2968663"/>
            <a:ext cx="11988800" cy="5340274"/>
          </a:xfrm>
          <a:prstGeom prst="rect">
            <a:avLst/>
          </a:prstGeom>
        </p:spPr>
        <p:txBody>
          <a:bodyPr anchor="t"/>
          <a:lstStyle/>
          <a:p>
            <a:pPr lvl="1"/>
            <a:r>
              <a:rPr>
                <a:hlinkClick r:id="rId2" invalidUrl="" action="" tgtFrame="" tooltip="" history="1" highlightClick="0" endSnd="0"/>
              </a:rPr>
              <a:t>mocha官网</a:t>
            </a:r>
            <a:r>
              <a:t>：</a:t>
            </a:r>
            <a:r>
              <a:rPr u="sng">
                <a:hlinkClick r:id="rId2" invalidUrl="" action="" tgtFrame="" tooltip="" history="1" highlightClick="0" endSnd="0"/>
              </a:rPr>
              <a:t>https://mochajs.org/</a:t>
            </a:r>
          </a:p>
          <a:p>
            <a:pPr lvl="1"/>
            <a:r>
              <a:rPr>
                <a:hlinkClick r:id="rId3" invalidUrl="" action="" tgtFrame="" tooltip="" history="1" highlightClick="0" endSnd="0"/>
              </a:rPr>
              <a:t>chai断言库</a:t>
            </a:r>
          </a:p>
          <a:p>
            <a:pPr lvl="1"/>
            <a:r>
              <a:rPr>
                <a:hlinkClick r:id="rId4" invalidUrl="" action="" tgtFrame="" tooltip="" history="1" highlightClick="0" endSnd="0"/>
              </a:rPr>
              <a:t>测试框架 Mocha 实例教程</a:t>
            </a:r>
          </a:p>
          <a:p>
            <a:pPr lvl="1"/>
            <a:r>
              <a:rPr>
                <a:hlinkClick r:id="rId5" invalidUrl="" action="" tgtFrame="" tooltip="" history="1" highlightClick="0" endSnd="0"/>
              </a:rPr>
              <a:t>【Mocha.js 101】钩子函数</a:t>
            </a:r>
          </a:p>
          <a:p>
            <a:pPr lvl="1"/>
            <a:r>
              <a:t>异步测试：</a:t>
            </a:r>
            <a:r>
              <a:rPr>
                <a:hlinkClick r:id="rId6" invalidUrl="" action="" tgtFrame="" tooltip="" history="1" highlightClick="0" endSnd="0"/>
              </a:rPr>
              <a:t>SuperAgent中文使用文档</a:t>
            </a:r>
            <a:r>
              <a:rPr>
                <a:solidFill>
                  <a:srgbClr val="323333"/>
                </a:solidFill>
              </a:rPr>
              <a:t>​</a:t>
            </a:r>
          </a:p>
        </p:txBody>
      </p:sp>
      <p:sp>
        <p:nvSpPr>
          <p:cNvPr id="310" name="Shape 310"/>
          <p:cNvSpPr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Bodoni SvtyTwo ITC TT-BookIta"/>
                <a:ea typeface="Bodoni SvtyTwo ITC TT-BookIta"/>
                <a:cs typeface="Bodoni SvtyTwo ITC TT-BookIta"/>
                <a:sym typeface="Bodoni SvtyTwo ITC TT-BookIta"/>
              </a:defRPr>
            </a:lvl1pPr>
          </a:lstStyle>
          <a:p>
            <a:pPr>
              <a:defRPr>
                <a:latin typeface="+mn-lt"/>
                <a:ea typeface="+mn-ea"/>
                <a:cs typeface="+mn-cs"/>
                <a:sym typeface="Bodoni SvtyTwo ITC TT-Book"/>
              </a:defRPr>
            </a:pPr>
            <a:r>
              <a:rPr>
                <a:latin typeface="Bodoni SvtyTwo ITC TT-BookIta"/>
                <a:ea typeface="Bodoni SvtyTwo ITC TT-BookIta"/>
                <a:cs typeface="Bodoni SvtyTwo ITC TT-BookIta"/>
                <a:sym typeface="Bodoni SvtyTwo ITC TT-BookIta"/>
              </a:rPr>
              <a:t>The end，Thanks!</a:t>
            </a:r>
          </a:p>
        </p:txBody>
      </p:sp>
      <p:sp>
        <p:nvSpPr>
          <p:cNvPr id="313" name="Shape 313"/>
          <p:cNvSpPr/>
          <p:nvPr>
            <p:ph type="sldNum" sz="quarter" idx="4294967295"/>
          </p:nvPr>
        </p:nvSpPr>
        <p:spPr>
          <a:xfrm>
            <a:off x="5348306" y="9258300"/>
            <a:ext cx="2295488" cy="7112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/>
          <p:nvPr>
            <p:ph type="title"/>
          </p:nvPr>
        </p:nvSpPr>
        <p:spPr>
          <a:xfrm>
            <a:off x="508000" y="1671430"/>
            <a:ext cx="11988800" cy="2413001"/>
          </a:xfrm>
          <a:prstGeom prst="rect">
            <a:avLst/>
          </a:prstGeom>
        </p:spPr>
        <p:txBody>
          <a:bodyPr/>
          <a:lstStyle/>
          <a:p>
            <a:pPr/>
            <a:r>
              <a:t>1、Mocha单元测试框架介绍</a:t>
            </a:r>
          </a:p>
        </p:txBody>
      </p:sp>
      <p:sp>
        <p:nvSpPr>
          <p:cNvPr id="147" name="Shape 147"/>
          <p:cNvSpPr/>
          <p:nvPr>
            <p:ph type="sldNum" sz="quarter" idx="4294967295"/>
          </p:nvPr>
        </p:nvSpPr>
        <p:spPr>
          <a:xfrm>
            <a:off x="6381749" y="9258300"/>
            <a:ext cx="228601" cy="4064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48" name="Shape 148"/>
          <p:cNvSpPr/>
          <p:nvPr>
            <p:ph type="body" sz="quarter" idx="4294967295"/>
          </p:nvPr>
        </p:nvSpPr>
        <p:spPr>
          <a:xfrm>
            <a:off x="4106544" y="4153255"/>
            <a:ext cx="5488970" cy="3856036"/>
          </a:xfrm>
          <a:prstGeom prst="rect">
            <a:avLst/>
          </a:prstGeom>
        </p:spPr>
        <p:txBody>
          <a:bodyPr/>
          <a:lstStyle/>
          <a:p>
            <a:pPr/>
            <a:r>
              <a:t>1.1 单元测试的基本概念</a:t>
            </a:r>
          </a:p>
          <a:p>
            <a:pPr/>
            <a:r>
              <a:t>1.2 单元测试的重要性</a:t>
            </a:r>
          </a:p>
          <a:p>
            <a:pPr/>
            <a:r>
              <a:t>1.3 为什么选择Mocha</a:t>
            </a:r>
          </a:p>
          <a:p>
            <a:pPr/>
            <a:r>
              <a:t>1.4 Mocha特点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25779">
              <a:spcBef>
                <a:spcPts val="1400"/>
              </a:spcBef>
              <a:defRPr sz="6300"/>
            </a:lvl1pPr>
          </a:lstStyle>
          <a:p>
            <a:pPr/>
            <a:r>
              <a:t>1.1 单元测试的基本概念</a:t>
            </a:r>
          </a:p>
        </p:txBody>
      </p:sp>
      <p:sp>
        <p:nvSpPr>
          <p:cNvPr id="151" name="Shape 151"/>
          <p:cNvSpPr/>
          <p:nvPr>
            <p:ph type="body" idx="1"/>
          </p:nvPr>
        </p:nvSpPr>
        <p:spPr>
          <a:xfrm>
            <a:off x="508000" y="2675800"/>
            <a:ext cx="11988800" cy="6134297"/>
          </a:xfrm>
          <a:prstGeom prst="rect">
            <a:avLst/>
          </a:prstGeom>
        </p:spPr>
        <p:txBody>
          <a:bodyPr/>
          <a:lstStyle/>
          <a:p>
            <a:pPr/>
            <a:r>
              <a:t>单元测试（unit testing），是指对软件中的最小可测试单元进行检查和验证。（百度百科）</a:t>
            </a:r>
          </a:p>
          <a:p>
            <a:pPr lvl="1"/>
            <a:r>
              <a:t>单元：相对独立功能模块，类、模块、方法。</a:t>
            </a:r>
          </a:p>
          <a:p>
            <a:pPr lvl="1"/>
            <a:r>
              <a:t>又称为模块测试，是针对程序模块(软件设计的最小单位)来进行正确性检验的测试工作。</a:t>
            </a:r>
          </a:p>
          <a:p>
            <a:pPr lvl="1"/>
            <a:r>
              <a:t>用来检验程式的内部逻辑，也称为个体测试、结构测试或逻辑驱动测试。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如果要测试的函数里有Click事件操作怎么办？</a:t>
            </a:r>
          </a:p>
          <a:p>
            <a:pPr lvl="1"/>
            <a:r>
              <a:t>Click事件属于DOM（Document Object Model 文档对象模型）操作</a:t>
            </a:r>
          </a:p>
          <a:p>
            <a:pPr lvl="1"/>
            <a:r>
              <a:t>DOM并不属于Javascript语言本身</a:t>
            </a:r>
          </a:p>
          <a:p>
            <a:pPr lvl="1"/>
            <a:r>
              <a:t>ECMAScript单元测试，不是Javascript单元测试</a:t>
            </a:r>
          </a:p>
          <a:p>
            <a:pPr lvl="1"/>
            <a:r>
              <a:t>集成测试，测试框架selenium+python/java（咱测试部门的自动化测试）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/>
          <p:nvPr>
            <p:ph type="body" sz="quarter" idx="1"/>
          </p:nvPr>
        </p:nvSpPr>
        <p:spPr>
          <a:xfrm>
            <a:off x="1389442" y="4303921"/>
            <a:ext cx="9847424" cy="2563588"/>
          </a:xfrm>
          <a:prstGeom prst="rect">
            <a:avLst/>
          </a:prstGeom>
        </p:spPr>
        <p:txBody>
          <a:bodyPr/>
          <a:lstStyle/>
          <a:p>
            <a:pPr lvl="1" marL="911605" indent="-455802" defTabSz="566674">
              <a:spcBef>
                <a:spcPts val="2300"/>
              </a:spcBef>
              <a:defRPr sz="3492"/>
            </a:pPr>
            <a:r>
              <a:t>单元测试，单个组件正常工作，开发阶段；</a:t>
            </a:r>
          </a:p>
          <a:p>
            <a:pPr lvl="1" marL="911605" indent="-455802" defTabSz="566674">
              <a:spcBef>
                <a:spcPts val="2300"/>
              </a:spcBef>
              <a:defRPr sz="3492"/>
            </a:pPr>
            <a:r>
              <a:t>集成测试，不同组件互相合作，中间阶段；</a:t>
            </a:r>
          </a:p>
          <a:p>
            <a:pPr lvl="1" marL="911605" indent="-455802" defTabSz="566674">
              <a:spcBef>
                <a:spcPts val="2300"/>
              </a:spcBef>
              <a:defRPr sz="3492"/>
            </a:pPr>
            <a:r>
              <a:t>功能测试，主要测试界面，开发完成。</a:t>
            </a:r>
          </a:p>
        </p:txBody>
      </p:sp>
      <p:sp>
        <p:nvSpPr>
          <p:cNvPr id="160" name="Shape 160"/>
          <p:cNvSpPr/>
          <p:nvPr/>
        </p:nvSpPr>
        <p:spPr>
          <a:xfrm>
            <a:off x="3712594" y="1885658"/>
            <a:ext cx="1270001" cy="1270001"/>
          </a:xfrm>
          <a:prstGeom prst="rightArrow">
            <a:avLst>
              <a:gd name="adj1" fmla="val 32000"/>
              <a:gd name="adj2" fmla="val 64000"/>
            </a:avLst>
          </a:prstGeom>
          <a:ln w="25400">
            <a:solidFill>
              <a:srgbClr val="66635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chemeClr val="accent1">
                    <a:hueOff val="-113918"/>
                    <a:satOff val="19024"/>
                    <a:lumOff val="19749"/>
                  </a:schemeClr>
                </a:solidFill>
              </a:defRPr>
            </a:pPr>
          </a:p>
        </p:txBody>
      </p:sp>
      <p:sp>
        <p:nvSpPr>
          <p:cNvPr id="161" name="Shape 161"/>
          <p:cNvSpPr/>
          <p:nvPr/>
        </p:nvSpPr>
        <p:spPr>
          <a:xfrm>
            <a:off x="7640898" y="1885658"/>
            <a:ext cx="1270001" cy="1270001"/>
          </a:xfrm>
          <a:prstGeom prst="rightArrow">
            <a:avLst>
              <a:gd name="adj1" fmla="val 32000"/>
              <a:gd name="adj2" fmla="val 64000"/>
            </a:avLst>
          </a:prstGeom>
          <a:ln w="25400">
            <a:solidFill>
              <a:srgbClr val="66635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chemeClr val="accent1">
                    <a:hueOff val="-113918"/>
                    <a:satOff val="19024"/>
                    <a:lumOff val="19749"/>
                  </a:schemeClr>
                </a:solidFill>
              </a:defRPr>
            </a:pPr>
          </a:p>
        </p:txBody>
      </p:sp>
      <p:sp>
        <p:nvSpPr>
          <p:cNvPr id="162" name="Shape 162"/>
          <p:cNvSpPr/>
          <p:nvPr/>
        </p:nvSpPr>
        <p:spPr>
          <a:xfrm>
            <a:off x="1516604" y="2184108"/>
            <a:ext cx="1739901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/>
            </a:lvl1pPr>
          </a:lstStyle>
          <a:p>
            <a:pPr/>
            <a:r>
              <a:t>单元测试</a:t>
            </a:r>
          </a:p>
        </p:txBody>
      </p:sp>
      <p:sp>
        <p:nvSpPr>
          <p:cNvPr id="163" name="Shape 163"/>
          <p:cNvSpPr/>
          <p:nvPr/>
        </p:nvSpPr>
        <p:spPr>
          <a:xfrm>
            <a:off x="5443204" y="2184108"/>
            <a:ext cx="1739901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/>
            </a:lvl1pPr>
          </a:lstStyle>
          <a:p>
            <a:pPr/>
            <a:r>
              <a:t>集成测试</a:t>
            </a:r>
          </a:p>
        </p:txBody>
      </p:sp>
      <p:sp>
        <p:nvSpPr>
          <p:cNvPr id="164" name="Shape 164"/>
          <p:cNvSpPr/>
          <p:nvPr/>
        </p:nvSpPr>
        <p:spPr>
          <a:xfrm>
            <a:off x="9376623" y="2184108"/>
            <a:ext cx="1739901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/>
            </a:lvl1pPr>
          </a:lstStyle>
          <a:p>
            <a:pPr/>
            <a:r>
              <a:t>功能测试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25779">
              <a:spcBef>
                <a:spcPts val="1400"/>
              </a:spcBef>
              <a:defRPr sz="6300"/>
            </a:lvl1pPr>
          </a:lstStyle>
          <a:p>
            <a:pPr/>
            <a:r>
              <a:t>1.2 单元测试的重要性</a:t>
            </a:r>
          </a:p>
        </p:txBody>
      </p:sp>
      <p:sp>
        <p:nvSpPr>
          <p:cNvPr id="169" name="Shape 169"/>
          <p:cNvSpPr/>
          <p:nvPr>
            <p:ph type="body" idx="1"/>
          </p:nvPr>
        </p:nvSpPr>
        <p:spPr>
          <a:xfrm>
            <a:off x="1098279" y="2572742"/>
            <a:ext cx="10473896" cy="5760271"/>
          </a:xfrm>
          <a:prstGeom prst="rect">
            <a:avLst/>
          </a:prstGeom>
        </p:spPr>
        <p:txBody>
          <a:bodyPr anchor="t"/>
          <a:lstStyle/>
          <a:p>
            <a:pPr marL="361822" indent="-361822" defTabSz="449833">
              <a:spcBef>
                <a:spcPts val="1800"/>
              </a:spcBef>
              <a:defRPr sz="2772"/>
            </a:pPr>
            <a:r>
              <a:t>黑盒测试</a:t>
            </a:r>
          </a:p>
          <a:p>
            <a:pPr lvl="1" marL="723645" indent="-361822" defTabSz="449833">
              <a:spcBef>
                <a:spcPts val="1800"/>
              </a:spcBef>
              <a:defRPr sz="2772"/>
            </a:pPr>
            <a:r>
              <a:t>bug无法捕捉、重现</a:t>
            </a:r>
          </a:p>
          <a:p>
            <a:pPr lvl="1" marL="723645" indent="-361822" defTabSz="449833">
              <a:spcBef>
                <a:spcPts val="1800"/>
              </a:spcBef>
              <a:defRPr sz="2772"/>
            </a:pPr>
            <a:r>
              <a:t>费力，工作量大</a:t>
            </a:r>
          </a:p>
          <a:p>
            <a:pPr lvl="1" marL="723645" indent="-361822" defTabSz="449833">
              <a:spcBef>
                <a:spcPts val="1800"/>
              </a:spcBef>
              <a:defRPr sz="2772"/>
            </a:pPr>
            <a:r>
              <a:t>覆盖面低</a:t>
            </a:r>
          </a:p>
          <a:p>
            <a:pPr lvl="1" marL="723645" indent="-361822" defTabSz="449833">
              <a:spcBef>
                <a:spcPts val="1800"/>
              </a:spcBef>
              <a:defRPr sz="2772"/>
            </a:pPr>
            <a:r>
              <a:t>反复出现bug</a:t>
            </a:r>
          </a:p>
          <a:p>
            <a:pPr marL="361822" indent="-361822" defTabSz="449833">
              <a:spcBef>
                <a:spcPts val="1800"/>
              </a:spcBef>
              <a:defRPr sz="2772"/>
            </a:pPr>
            <a:r>
              <a:t>单元测试</a:t>
            </a:r>
          </a:p>
          <a:p>
            <a:pPr lvl="1" marL="723645" indent="-361822" defTabSz="449833">
              <a:spcBef>
                <a:spcPts val="1800"/>
              </a:spcBef>
              <a:defRPr sz="2772"/>
            </a:pPr>
            <a:r>
              <a:t>并不是所有的 js 都需要单元测试。中大型项目</a:t>
            </a:r>
          </a:p>
          <a:p>
            <a:pPr lvl="1" marL="723645" indent="-361822" defTabSz="449833">
              <a:spcBef>
                <a:spcPts val="1800"/>
              </a:spcBef>
              <a:defRPr sz="2772"/>
            </a:pPr>
            <a:r>
              <a:t>并不是所有的 js 都能够单元测试。良好的模块化和解耦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25779">
              <a:spcBef>
                <a:spcPts val="1400"/>
              </a:spcBef>
              <a:defRPr sz="6300"/>
            </a:lvl1pPr>
          </a:lstStyle>
          <a:p>
            <a:pPr/>
            <a:r>
              <a:t>1.3 为什么选择Mocha</a:t>
            </a:r>
          </a:p>
        </p:txBody>
      </p:sp>
      <p:pic>
        <p:nvPicPr>
          <p:cNvPr id="174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90971" y="2178050"/>
            <a:ext cx="8839391" cy="5890249"/>
          </a:xfrm>
          <a:prstGeom prst="rect">
            <a:avLst/>
          </a:prstGeom>
          <a:ln w="12700">
            <a:miter lim="400000"/>
          </a:ln>
        </p:spPr>
      </p:pic>
      <p:pic>
        <p:nvPicPr>
          <p:cNvPr id="175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158320" y="5870447"/>
            <a:ext cx="9502377" cy="370083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theme/_rels/theme1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theme1.xml><?xml version="1.0" encoding="utf-8"?>
<a:theme xmlns:a="http://schemas.openxmlformats.org/drawingml/2006/main" xmlns:r="http://schemas.openxmlformats.org/officeDocument/2006/relationships" name="New_Template4">
  <a:themeElements>
    <a:clrScheme name="New_Template4">
      <a:dk1>
        <a:srgbClr val="414141"/>
      </a:dk1>
      <a:lt1>
        <a:srgbClr val="004141"/>
      </a:lt1>
      <a:dk2>
        <a:srgbClr val="66635F"/>
      </a:dk2>
      <a:lt2>
        <a:srgbClr val="C9C3BA"/>
      </a:lt2>
      <a:accent1>
        <a:srgbClr val="738FAF"/>
      </a:accent1>
      <a:accent2>
        <a:srgbClr val="74B6A8"/>
      </a:accent2>
      <a:accent3>
        <a:srgbClr val="A0AA69"/>
      </a:accent3>
      <a:accent4>
        <a:srgbClr val="CBA968"/>
      </a:accent4>
      <a:accent5>
        <a:srgbClr val="D08A7A"/>
      </a:accent5>
      <a:accent6>
        <a:srgbClr val="9E95A9"/>
      </a:accent6>
      <a:hlink>
        <a:srgbClr val="0000FF"/>
      </a:hlink>
      <a:folHlink>
        <a:srgbClr val="FF00FF"/>
      </a:folHlink>
    </a:clrScheme>
    <a:fontScheme name="New_Template4">
      <a:majorFont>
        <a:latin typeface="Bodoni SvtyTwo ITC TT-Book"/>
        <a:ea typeface="Bodoni SvtyTwo ITC TT-Book"/>
        <a:cs typeface="Bodoni SvtyTwo ITC TT-Book"/>
      </a:majorFont>
      <a:minorFont>
        <a:latin typeface="Bodoni SvtyTwo ITC TT-Book"/>
        <a:ea typeface="Bodoni SvtyTwo ITC TT-Book"/>
        <a:cs typeface="Bodoni SvtyTwo ITC TT-Book"/>
      </a:minorFont>
    </a:fontScheme>
    <a:fmtScheme name="New_Template4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25400" dist="33948" dir="2700000">
                <a:srgbClr val="3B3936"/>
              </a:outerShdw>
            </a:effectLst>
            <a:uFillTx/>
            <a:latin typeface="Palatino"/>
            <a:ea typeface="Palatino"/>
            <a:cs typeface="Palatino"/>
            <a:sym typeface="Palatin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41414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414141"/>
            </a:solidFill>
            <a:effectLst/>
            <a:uFillTx/>
            <a:latin typeface="Palatino"/>
            <a:ea typeface="Palatino"/>
            <a:cs typeface="Palatino"/>
            <a:sym typeface="Palatin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New_Template4">
  <a:themeElements>
    <a:clrScheme name="New_Template4">
      <a:dk1>
        <a:srgbClr val="000000"/>
      </a:dk1>
      <a:lt1>
        <a:srgbClr val="FFFFFF"/>
      </a:lt1>
      <a:dk2>
        <a:srgbClr val="66635F"/>
      </a:dk2>
      <a:lt2>
        <a:srgbClr val="C9C3BA"/>
      </a:lt2>
      <a:accent1>
        <a:srgbClr val="738FAF"/>
      </a:accent1>
      <a:accent2>
        <a:srgbClr val="74B6A8"/>
      </a:accent2>
      <a:accent3>
        <a:srgbClr val="A0AA69"/>
      </a:accent3>
      <a:accent4>
        <a:srgbClr val="CBA968"/>
      </a:accent4>
      <a:accent5>
        <a:srgbClr val="D08A7A"/>
      </a:accent5>
      <a:accent6>
        <a:srgbClr val="9E95A9"/>
      </a:accent6>
      <a:hlink>
        <a:srgbClr val="0000FF"/>
      </a:hlink>
      <a:folHlink>
        <a:srgbClr val="FF00FF"/>
      </a:folHlink>
    </a:clrScheme>
    <a:fontScheme name="New_Template4">
      <a:majorFont>
        <a:latin typeface="Bodoni SvtyTwo ITC TT-Book"/>
        <a:ea typeface="Bodoni SvtyTwo ITC TT-Book"/>
        <a:cs typeface="Bodoni SvtyTwo ITC TT-Book"/>
      </a:majorFont>
      <a:minorFont>
        <a:latin typeface="Bodoni SvtyTwo ITC TT-Book"/>
        <a:ea typeface="Bodoni SvtyTwo ITC TT-Book"/>
        <a:cs typeface="Bodoni SvtyTwo ITC TT-Book"/>
      </a:minorFont>
    </a:fontScheme>
    <a:fmtScheme name="New_Template4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25400" dist="33948" dir="2700000">
                <a:srgbClr val="3B3936"/>
              </a:outerShdw>
            </a:effectLst>
            <a:uFillTx/>
            <a:latin typeface="Palatino"/>
            <a:ea typeface="Palatino"/>
            <a:cs typeface="Palatino"/>
            <a:sym typeface="Palatin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41414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414141"/>
            </a:solidFill>
            <a:effectLst/>
            <a:uFillTx/>
            <a:latin typeface="Palatino"/>
            <a:ea typeface="Palatino"/>
            <a:cs typeface="Palatino"/>
            <a:sym typeface="Palatin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